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09" r:id="rId3"/>
    <p:sldId id="296" r:id="rId4"/>
    <p:sldId id="297" r:id="rId5"/>
    <p:sldId id="299" r:id="rId6"/>
    <p:sldId id="298" r:id="rId7"/>
    <p:sldId id="300" r:id="rId8"/>
    <p:sldId id="301" r:id="rId9"/>
    <p:sldId id="302" r:id="rId10"/>
    <p:sldId id="303" r:id="rId11"/>
    <p:sldId id="304" r:id="rId12"/>
    <p:sldId id="305" r:id="rId13"/>
    <p:sldId id="306" r:id="rId14"/>
    <p:sldId id="307" r:id="rId15"/>
    <p:sldId id="308" r:id="rId16"/>
    <p:sldId id="261" r:id="rId17"/>
    <p:sldId id="262" r:id="rId18"/>
    <p:sldId id="263" r:id="rId19"/>
    <p:sldId id="264" r:id="rId20"/>
    <p:sldId id="265" r:id="rId21"/>
    <p:sldId id="266" r:id="rId22"/>
    <p:sldId id="267" r:id="rId23"/>
    <p:sldId id="268" r:id="rId24"/>
    <p:sldId id="269" r:id="rId25"/>
    <p:sldId id="270" r:id="rId26"/>
    <p:sldId id="311" r:id="rId27"/>
    <p:sldId id="312" r:id="rId28"/>
    <p:sldId id="271" r:id="rId29"/>
    <p:sldId id="313" r:id="rId30"/>
    <p:sldId id="315" r:id="rId31"/>
    <p:sldId id="314" r:id="rId32"/>
    <p:sldId id="272" r:id="rId33"/>
    <p:sldId id="316" r:id="rId34"/>
    <p:sldId id="273" r:id="rId35"/>
    <p:sldId id="317" r:id="rId36"/>
    <p:sldId id="318"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Lst>
  <p:sldSz cx="12192000" cy="6858000"/>
  <p:notesSz cx="12192000" cy="6858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6000" b="0" i="0">
                <a:solidFill>
                  <a:schemeClr val="tx1"/>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308863"/>
            <a:ext cx="10358120" cy="129921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2498851" y="1665732"/>
            <a:ext cx="7194296" cy="1762760"/>
          </a:xfrm>
          <a:prstGeom prst="rect">
            <a:avLst/>
          </a:prstGeom>
        </p:spPr>
        <p:txBody>
          <a:bodyPr wrap="square" lIns="0" tIns="0" rIns="0" bIns="0">
            <a:spAutoFit/>
          </a:bodyPr>
          <a:lstStyle>
            <a:lvl1pPr>
              <a:defRPr sz="6000" b="0" i="0">
                <a:solidFill>
                  <a:schemeClr val="tx1"/>
                </a:solidFill>
                <a:latin typeface="Calibri Light"/>
                <a:cs typeface="Calibri Ligh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16205" rIns="0" bIns="0" rtlCol="0">
            <a:spAutoFit/>
          </a:bodyPr>
          <a:lstStyle/>
          <a:p>
            <a:pPr marL="1783714" marR="5080" indent="-1771650">
              <a:lnSpc>
                <a:spcPts val="6480"/>
              </a:lnSpc>
              <a:spcBef>
                <a:spcPts val="915"/>
              </a:spcBef>
            </a:pPr>
            <a:r>
              <a:rPr spc="-25" dirty="0"/>
              <a:t>Software </a:t>
            </a:r>
            <a:r>
              <a:rPr spc="-30" dirty="0"/>
              <a:t>Requirements </a:t>
            </a:r>
            <a:r>
              <a:rPr spc="-1345" dirty="0"/>
              <a:t> </a:t>
            </a:r>
            <a:r>
              <a:rPr dirty="0"/>
              <a:t>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79E47-654C-5FD6-2B4B-FAA234512783}"/>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48885A9A-18F2-FB23-8C0D-AAEB1E053963}"/>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10F57841-4D51-2A7B-D204-7D880B5B1639}"/>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31007AB1-0C99-D7F4-F568-5FC34D8D6643}"/>
              </a:ext>
            </a:extLst>
          </p:cNvPr>
          <p:cNvSpPr/>
          <p:nvPr/>
        </p:nvSpPr>
        <p:spPr>
          <a:xfrm>
            <a:off x="0" y="5286630"/>
            <a:ext cx="1273277" cy="1066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PK" dirty="0"/>
          </a:p>
        </p:txBody>
      </p:sp>
      <p:sp>
        <p:nvSpPr>
          <p:cNvPr id="7" name="Rectangle 6">
            <a:extLst>
              <a:ext uri="{FF2B5EF4-FFF2-40B4-BE49-F238E27FC236}">
                <a16:creationId xmlns:a16="http://schemas.microsoft.com/office/drawing/2014/main" id="{7A58B4FB-3926-D082-9B5E-E098985D48F2}"/>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65819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24A54-1C8D-CCB0-6963-A50FFFD02FF1}"/>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40AF0F1D-71BE-A971-536C-ADD827A9567E}"/>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DD272B6C-42AA-AAC1-AED2-4CC0334A375F}"/>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EEE54F51-FC4A-1C4A-2FDD-CD3BDF62E9F4}"/>
              </a:ext>
            </a:extLst>
          </p:cNvPr>
          <p:cNvSpPr/>
          <p:nvPr/>
        </p:nvSpPr>
        <p:spPr>
          <a:xfrm>
            <a:off x="0" y="5286630"/>
            <a:ext cx="1273277" cy="1066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PK" dirty="0"/>
          </a:p>
        </p:txBody>
      </p:sp>
      <p:sp>
        <p:nvSpPr>
          <p:cNvPr id="7" name="Rectangle 6">
            <a:extLst>
              <a:ext uri="{FF2B5EF4-FFF2-40B4-BE49-F238E27FC236}">
                <a16:creationId xmlns:a16="http://schemas.microsoft.com/office/drawing/2014/main" id="{7803314F-14E5-827F-0B44-C99CCD353C52}"/>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611901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E3E4-58DE-9F36-AD79-5195CB2FAAA5}"/>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45780392-FEAB-E53E-D758-97265F7CDBE5}"/>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28A48D8F-178B-972F-262E-478DFCE5588F}"/>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C0ED8BAF-2074-9FB4-ABB2-2DF0A860AB59}"/>
              </a:ext>
            </a:extLst>
          </p:cNvPr>
          <p:cNvSpPr/>
          <p:nvPr/>
        </p:nvSpPr>
        <p:spPr>
          <a:xfrm>
            <a:off x="0" y="5286630"/>
            <a:ext cx="1273277" cy="1066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PK" dirty="0"/>
          </a:p>
        </p:txBody>
      </p:sp>
      <p:sp>
        <p:nvSpPr>
          <p:cNvPr id="7" name="Rectangle 6">
            <a:extLst>
              <a:ext uri="{FF2B5EF4-FFF2-40B4-BE49-F238E27FC236}">
                <a16:creationId xmlns:a16="http://schemas.microsoft.com/office/drawing/2014/main" id="{7858ED12-B0E9-D02D-489B-2E29FAC0B918}"/>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00920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F39CC-FF22-04D4-F362-C79E2BCDB125}"/>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FF9891B6-97A9-4EDA-953C-146D69D1254A}"/>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A5E85BB6-7544-CFE7-CE0F-69F6B1F79CB2}"/>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37FD57EF-0A82-F6A0-911E-10C63539F5F7}"/>
              </a:ext>
            </a:extLst>
          </p:cNvPr>
          <p:cNvSpPr/>
          <p:nvPr/>
        </p:nvSpPr>
        <p:spPr>
          <a:xfrm>
            <a:off x="0" y="5286630"/>
            <a:ext cx="1273277" cy="1066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PK" dirty="0"/>
          </a:p>
        </p:txBody>
      </p:sp>
      <p:sp>
        <p:nvSpPr>
          <p:cNvPr id="7" name="Rectangle 6">
            <a:extLst>
              <a:ext uri="{FF2B5EF4-FFF2-40B4-BE49-F238E27FC236}">
                <a16:creationId xmlns:a16="http://schemas.microsoft.com/office/drawing/2014/main" id="{0E461CC9-8D5F-9D92-CE42-57D5D2C982B9}"/>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604036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74E7-D952-D2E9-A626-8791D2A0A56A}"/>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C3DC5127-7F86-238D-589A-6CE3EE808672}"/>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52032AC2-C33C-1200-10E1-B63E39A172AD}"/>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BD4DDD46-67ED-A48E-DA0F-8F158C787D73}"/>
              </a:ext>
            </a:extLst>
          </p:cNvPr>
          <p:cNvSpPr/>
          <p:nvPr/>
        </p:nvSpPr>
        <p:spPr>
          <a:xfrm>
            <a:off x="0" y="5286630"/>
            <a:ext cx="3962400" cy="1066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Color of the refill</a:t>
            </a:r>
            <a:r>
              <a:rPr lang="en-US" sz="2000" b="1" dirty="0"/>
              <a:t>.</a:t>
            </a:r>
            <a:endParaRPr lang="en-PK" sz="2000" b="1" dirty="0"/>
          </a:p>
        </p:txBody>
      </p:sp>
      <p:sp>
        <p:nvSpPr>
          <p:cNvPr id="7" name="Rectangle 6">
            <a:extLst>
              <a:ext uri="{FF2B5EF4-FFF2-40B4-BE49-F238E27FC236}">
                <a16:creationId xmlns:a16="http://schemas.microsoft.com/office/drawing/2014/main" id="{C1B5A881-FB4F-187F-9DB8-FA949CE10A0F}"/>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67080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68BF-D321-14E9-379E-3F0824F312C6}"/>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CA909495-9385-B1FF-704C-F0CD7B0AC045}"/>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DE46B99B-1F62-6CEE-0413-2D7C13E772AB}"/>
              </a:ext>
            </a:extLst>
          </p:cNvPr>
          <p:cNvPicPr>
            <a:picLocks noChangeAspect="1"/>
          </p:cNvPicPr>
          <p:nvPr/>
        </p:nvPicPr>
        <p:blipFill>
          <a:blip r:embed="rId2"/>
          <a:stretch>
            <a:fillRect/>
          </a:stretch>
        </p:blipFill>
        <p:spPr>
          <a:xfrm>
            <a:off x="152400" y="-508"/>
            <a:ext cx="12192000" cy="6858000"/>
          </a:xfrm>
          <a:prstGeom prst="rect">
            <a:avLst/>
          </a:prstGeom>
        </p:spPr>
      </p:pic>
      <p:sp>
        <p:nvSpPr>
          <p:cNvPr id="7" name="Oval 6">
            <a:extLst>
              <a:ext uri="{FF2B5EF4-FFF2-40B4-BE49-F238E27FC236}">
                <a16:creationId xmlns:a16="http://schemas.microsoft.com/office/drawing/2014/main" id="{87C89487-50B1-27D3-1FAD-7A84AABB1D22}"/>
              </a:ext>
            </a:extLst>
          </p:cNvPr>
          <p:cNvSpPr/>
          <p:nvPr/>
        </p:nvSpPr>
        <p:spPr>
          <a:xfrm>
            <a:off x="-76200" y="5286630"/>
            <a:ext cx="6553200" cy="126250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would you feel if the same product was presented to you know?</a:t>
            </a:r>
            <a:r>
              <a:rPr lang="en-US" sz="2400" dirty="0"/>
              <a:t>4.</a:t>
            </a:r>
            <a:endParaRPr lang="en-PK" sz="2400" dirty="0"/>
          </a:p>
        </p:txBody>
      </p:sp>
      <p:sp>
        <p:nvSpPr>
          <p:cNvPr id="8" name="Rectangle 7">
            <a:extLst>
              <a:ext uri="{FF2B5EF4-FFF2-40B4-BE49-F238E27FC236}">
                <a16:creationId xmlns:a16="http://schemas.microsoft.com/office/drawing/2014/main" id="{A4117DDA-F0A9-3A30-6854-4F6AC8BF6606}"/>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651569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7603490" cy="695960"/>
          </a:xfrm>
          <a:prstGeom prst="rect">
            <a:avLst/>
          </a:prstGeom>
        </p:spPr>
        <p:txBody>
          <a:bodyPr vert="horz" wrap="square" lIns="0" tIns="12700" rIns="0" bIns="0" rtlCol="0">
            <a:spAutoFit/>
          </a:bodyPr>
          <a:lstStyle/>
          <a:p>
            <a:pPr marL="12700">
              <a:lnSpc>
                <a:spcPct val="100000"/>
              </a:lnSpc>
              <a:spcBef>
                <a:spcPts val="100"/>
              </a:spcBef>
            </a:pPr>
            <a:r>
              <a:rPr lang="en-US"/>
              <a:t>Selection </a:t>
            </a:r>
            <a:r>
              <a:rPr lang="en-US" spc="-5"/>
              <a:t>of</a:t>
            </a:r>
            <a:r>
              <a:rPr lang="en-US" spc="-20"/>
              <a:t> </a:t>
            </a:r>
            <a:r>
              <a:rPr lang="en-US" spc="-15"/>
              <a:t>elicitation</a:t>
            </a:r>
            <a:r>
              <a:rPr lang="en-US" spc="20"/>
              <a:t> </a:t>
            </a:r>
            <a:r>
              <a:rPr lang="en-US" spc="-10"/>
              <a:t>techniques</a:t>
            </a:r>
            <a:endParaRPr lang="en-US" spc="-10" dirty="0"/>
          </a:p>
        </p:txBody>
      </p:sp>
      <p:sp>
        <p:nvSpPr>
          <p:cNvPr id="3" name="object 3"/>
          <p:cNvSpPr txBox="1"/>
          <p:nvPr/>
        </p:nvSpPr>
        <p:spPr>
          <a:xfrm>
            <a:off x="916939" y="1793239"/>
            <a:ext cx="9583420" cy="2116455"/>
          </a:xfrm>
          <a:prstGeom prst="rect">
            <a:avLst/>
          </a:prstGeom>
        </p:spPr>
        <p:txBody>
          <a:bodyPr vert="horz" wrap="square" lIns="0" tIns="55244" rIns="0" bIns="0" rtlCol="0">
            <a:spAutoFit/>
          </a:bodyPr>
          <a:lstStyle/>
          <a:p>
            <a:pPr marL="241300" marR="482600" indent="-228600">
              <a:lnSpc>
                <a:spcPct val="90000"/>
              </a:lnSpc>
              <a:spcBef>
                <a:spcPts val="434"/>
              </a:spcBef>
              <a:buFont typeface="Arial MT"/>
              <a:buChar char="•"/>
              <a:tabLst>
                <a:tab pos="241300" algn="l"/>
              </a:tabLst>
            </a:pPr>
            <a:r>
              <a:rPr lang="en-US" sz="2800" spc="-5">
                <a:latin typeface="Calibri"/>
                <a:cs typeface="Calibri"/>
              </a:rPr>
              <a:t>The </a:t>
            </a:r>
            <a:r>
              <a:rPr lang="en-US" sz="2800">
                <a:latin typeface="Calibri"/>
                <a:cs typeface="Calibri"/>
              </a:rPr>
              <a:t>main </a:t>
            </a:r>
            <a:r>
              <a:rPr lang="en-US" sz="2800" spc="-10">
                <a:latin typeface="Calibri"/>
                <a:cs typeface="Calibri"/>
              </a:rPr>
              <a:t>goal </a:t>
            </a:r>
            <a:r>
              <a:rPr lang="en-US" sz="2800" spc="-5">
                <a:latin typeface="Calibri"/>
                <a:cs typeface="Calibri"/>
              </a:rPr>
              <a:t>of </a:t>
            </a:r>
            <a:r>
              <a:rPr lang="en-US" sz="2800">
                <a:latin typeface="Calibri"/>
                <a:cs typeface="Calibri"/>
              </a:rPr>
              <a:t>all </a:t>
            </a:r>
            <a:r>
              <a:rPr lang="en-US" sz="2800" spc="-10">
                <a:latin typeface="Calibri"/>
                <a:cs typeface="Calibri"/>
              </a:rPr>
              <a:t>elicitation </a:t>
            </a:r>
            <a:r>
              <a:rPr lang="en-US" sz="2800" spc="-5">
                <a:latin typeface="Calibri"/>
                <a:cs typeface="Calibri"/>
              </a:rPr>
              <a:t>techniques </a:t>
            </a:r>
            <a:r>
              <a:rPr lang="en-US" sz="2800">
                <a:latin typeface="Calibri"/>
                <a:cs typeface="Calibri"/>
              </a:rPr>
              <a:t>is in </a:t>
            </a:r>
            <a:r>
              <a:rPr lang="en-US" sz="2800" spc="-5">
                <a:latin typeface="Calibri"/>
                <a:cs typeface="Calibri"/>
              </a:rPr>
              <a:t>supporting </a:t>
            </a:r>
            <a:r>
              <a:rPr lang="en-US" sz="2800">
                <a:latin typeface="Calibri"/>
                <a:cs typeface="Calibri"/>
              </a:rPr>
              <a:t>the </a:t>
            </a:r>
            <a:r>
              <a:rPr lang="en-US" sz="2800" spc="-620">
                <a:latin typeface="Calibri"/>
                <a:cs typeface="Calibri"/>
              </a:rPr>
              <a:t> </a:t>
            </a:r>
            <a:r>
              <a:rPr lang="en-US" sz="2800" spc="-10">
                <a:latin typeface="Calibri"/>
                <a:cs typeface="Calibri"/>
              </a:rPr>
              <a:t>requirements </a:t>
            </a:r>
            <a:r>
              <a:rPr lang="en-US" sz="2800" spc="-5">
                <a:latin typeface="Calibri"/>
                <a:cs typeface="Calibri"/>
              </a:rPr>
              <a:t>engineer </a:t>
            </a:r>
            <a:r>
              <a:rPr lang="en-US" sz="2800">
                <a:latin typeface="Calibri"/>
                <a:cs typeface="Calibri"/>
              </a:rPr>
              <a:t>in </a:t>
            </a:r>
            <a:r>
              <a:rPr lang="en-US" sz="2800" spc="-5">
                <a:latin typeface="Calibri"/>
                <a:cs typeface="Calibri"/>
              </a:rPr>
              <a:t>ascertaining </a:t>
            </a:r>
            <a:r>
              <a:rPr lang="en-US" sz="2800">
                <a:latin typeface="Calibri"/>
                <a:cs typeface="Calibri"/>
              </a:rPr>
              <a:t>the </a:t>
            </a:r>
            <a:r>
              <a:rPr lang="en-US" sz="2800" spc="-5">
                <a:latin typeface="Calibri"/>
                <a:cs typeface="Calibri"/>
              </a:rPr>
              <a:t>knowledge and </a:t>
            </a:r>
            <a:r>
              <a:rPr lang="en-US" sz="2800">
                <a:latin typeface="Calibri"/>
                <a:cs typeface="Calibri"/>
              </a:rPr>
              <a:t> </a:t>
            </a:r>
            <a:r>
              <a:rPr lang="en-US" sz="2800" spc="-10">
                <a:latin typeface="Calibri"/>
                <a:cs typeface="Calibri"/>
              </a:rPr>
              <a:t>requirements</a:t>
            </a:r>
            <a:r>
              <a:rPr lang="en-US" sz="2800" spc="-5">
                <a:latin typeface="Calibri"/>
                <a:cs typeface="Calibri"/>
              </a:rPr>
              <a:t> of</a:t>
            </a:r>
            <a:r>
              <a:rPr lang="en-US" sz="2800" spc="-15">
                <a:latin typeface="Calibri"/>
                <a:cs typeface="Calibri"/>
              </a:rPr>
              <a:t> </a:t>
            </a:r>
            <a:r>
              <a:rPr lang="en-US" sz="2800">
                <a:latin typeface="Calibri"/>
                <a:cs typeface="Calibri"/>
              </a:rPr>
              <a:t>the </a:t>
            </a:r>
            <a:r>
              <a:rPr lang="en-US" sz="2800" spc="-20">
                <a:latin typeface="Calibri"/>
                <a:cs typeface="Calibri"/>
              </a:rPr>
              <a:t>stakeholders.</a:t>
            </a:r>
            <a:endParaRPr lang="en-US" sz="2800">
              <a:latin typeface="Calibri"/>
              <a:cs typeface="Calibri"/>
            </a:endParaRPr>
          </a:p>
          <a:p>
            <a:pPr marL="241300" marR="5080" indent="-228600">
              <a:lnSpc>
                <a:spcPts val="3020"/>
              </a:lnSpc>
              <a:spcBef>
                <a:spcPts val="1050"/>
              </a:spcBef>
              <a:buFont typeface="Arial MT"/>
              <a:buChar char="•"/>
              <a:tabLst>
                <a:tab pos="241300" algn="l"/>
              </a:tabLst>
            </a:pPr>
            <a:r>
              <a:rPr lang="en-US" sz="2800" spc="-10">
                <a:latin typeface="Calibri"/>
                <a:cs typeface="Calibri"/>
              </a:rPr>
              <a:t>How</a:t>
            </a:r>
            <a:r>
              <a:rPr lang="en-US" sz="2800" spc="-5">
                <a:latin typeface="Calibri"/>
                <a:cs typeface="Calibri"/>
              </a:rPr>
              <a:t> </a:t>
            </a:r>
            <a:r>
              <a:rPr lang="en-US" sz="2800">
                <a:latin typeface="Calibri"/>
                <a:cs typeface="Calibri"/>
              </a:rPr>
              <a:t>and</a:t>
            </a:r>
            <a:r>
              <a:rPr lang="en-US" sz="2800" spc="5">
                <a:latin typeface="Calibri"/>
                <a:cs typeface="Calibri"/>
              </a:rPr>
              <a:t> </a:t>
            </a:r>
            <a:r>
              <a:rPr lang="en-US" sz="2800">
                <a:latin typeface="Calibri"/>
                <a:cs typeface="Calibri"/>
              </a:rPr>
              <a:t>when a </a:t>
            </a:r>
            <a:r>
              <a:rPr lang="en-US" sz="2800" spc="-5">
                <a:latin typeface="Calibri"/>
                <a:cs typeface="Calibri"/>
              </a:rPr>
              <a:t>technique</a:t>
            </a:r>
            <a:r>
              <a:rPr lang="en-US" sz="2800">
                <a:latin typeface="Calibri"/>
                <a:cs typeface="Calibri"/>
              </a:rPr>
              <a:t> </a:t>
            </a:r>
            <a:r>
              <a:rPr lang="en-US" sz="2800" spc="-10">
                <a:latin typeface="Calibri"/>
                <a:cs typeface="Calibri"/>
              </a:rPr>
              <a:t>can</a:t>
            </a:r>
            <a:r>
              <a:rPr lang="en-US" sz="2800" spc="5">
                <a:latin typeface="Calibri"/>
                <a:cs typeface="Calibri"/>
              </a:rPr>
              <a:t> </a:t>
            </a:r>
            <a:r>
              <a:rPr lang="en-US" sz="2800" spc="-5">
                <a:latin typeface="Calibri"/>
                <a:cs typeface="Calibri"/>
              </a:rPr>
              <a:t>be </a:t>
            </a:r>
            <a:r>
              <a:rPr lang="en-US" sz="2800">
                <a:latin typeface="Calibri"/>
                <a:cs typeface="Calibri"/>
              </a:rPr>
              <a:t>applied</a:t>
            </a:r>
            <a:r>
              <a:rPr lang="en-US" sz="2800" spc="-15">
                <a:latin typeface="Calibri"/>
                <a:cs typeface="Calibri"/>
              </a:rPr>
              <a:t> </a:t>
            </a:r>
            <a:r>
              <a:rPr lang="en-US" sz="2800" spc="-5">
                <a:latin typeface="Calibri"/>
                <a:cs typeface="Calibri"/>
              </a:rPr>
              <a:t>depends</a:t>
            </a:r>
            <a:r>
              <a:rPr lang="en-US" sz="2800" spc="15">
                <a:latin typeface="Calibri"/>
                <a:cs typeface="Calibri"/>
              </a:rPr>
              <a:t> </a:t>
            </a:r>
            <a:r>
              <a:rPr lang="en-US" sz="2800" spc="-5">
                <a:latin typeface="Calibri"/>
                <a:cs typeface="Calibri"/>
              </a:rPr>
              <a:t>on </a:t>
            </a:r>
            <a:r>
              <a:rPr lang="en-US" sz="2800">
                <a:latin typeface="Calibri"/>
                <a:cs typeface="Calibri"/>
              </a:rPr>
              <a:t>the</a:t>
            </a:r>
            <a:r>
              <a:rPr lang="en-US" sz="2800" spc="5">
                <a:latin typeface="Calibri"/>
                <a:cs typeface="Calibri"/>
              </a:rPr>
              <a:t> </a:t>
            </a:r>
            <a:r>
              <a:rPr lang="en-US" sz="2800" spc="-10">
                <a:latin typeface="Calibri"/>
                <a:cs typeface="Calibri"/>
              </a:rPr>
              <a:t>given </a:t>
            </a:r>
            <a:r>
              <a:rPr lang="en-US" sz="2800" spc="-620">
                <a:latin typeface="Calibri"/>
                <a:cs typeface="Calibri"/>
              </a:rPr>
              <a:t> </a:t>
            </a:r>
            <a:r>
              <a:rPr lang="en-US" sz="2800" spc="-10">
                <a:latin typeface="Calibri"/>
                <a:cs typeface="Calibri"/>
              </a:rPr>
              <a:t>conditions.</a:t>
            </a:r>
            <a:endParaRPr lang="en-US" sz="28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265" rIns="0" bIns="0" rtlCol="0">
            <a:spAutoFit/>
          </a:bodyPr>
          <a:lstStyle/>
          <a:p>
            <a:pPr marL="12700" marR="5080">
              <a:lnSpc>
                <a:spcPts val="4750"/>
              </a:lnSpc>
              <a:spcBef>
                <a:spcPts val="695"/>
              </a:spcBef>
            </a:pPr>
            <a:r>
              <a:rPr i="1" spc="-10" dirty="0">
                <a:latin typeface="Calibri Light"/>
                <a:cs typeface="Calibri Light"/>
              </a:rPr>
              <a:t>Influencing</a:t>
            </a:r>
            <a:r>
              <a:rPr i="1" dirty="0">
                <a:latin typeface="Calibri Light"/>
                <a:cs typeface="Calibri Light"/>
              </a:rPr>
              <a:t> </a:t>
            </a:r>
            <a:r>
              <a:rPr i="1" spc="-25" dirty="0">
                <a:latin typeface="Calibri Light"/>
                <a:cs typeface="Calibri Light"/>
              </a:rPr>
              <a:t>factors</a:t>
            </a:r>
            <a:r>
              <a:rPr i="1" spc="10" dirty="0">
                <a:latin typeface="Calibri Light"/>
                <a:cs typeface="Calibri Light"/>
              </a:rPr>
              <a:t> </a:t>
            </a:r>
            <a:r>
              <a:rPr i="1" spc="-5" dirty="0">
                <a:latin typeface="Calibri Light"/>
                <a:cs typeface="Calibri Light"/>
              </a:rPr>
              <a:t>regarding</a:t>
            </a:r>
            <a:r>
              <a:rPr i="1" spc="10" dirty="0">
                <a:latin typeface="Calibri Light"/>
                <a:cs typeface="Calibri Light"/>
              </a:rPr>
              <a:t> </a:t>
            </a:r>
            <a:r>
              <a:rPr i="1" spc="-5" dirty="0">
                <a:latin typeface="Calibri Light"/>
                <a:cs typeface="Calibri Light"/>
              </a:rPr>
              <a:t>the</a:t>
            </a:r>
            <a:r>
              <a:rPr i="1" spc="-10" dirty="0">
                <a:latin typeface="Calibri Light"/>
                <a:cs typeface="Calibri Light"/>
              </a:rPr>
              <a:t> choice</a:t>
            </a:r>
            <a:r>
              <a:rPr i="1" spc="10" dirty="0">
                <a:latin typeface="Calibri Light"/>
                <a:cs typeface="Calibri Light"/>
              </a:rPr>
              <a:t> </a:t>
            </a:r>
            <a:r>
              <a:rPr i="1" spc="-5" dirty="0">
                <a:latin typeface="Calibri Light"/>
                <a:cs typeface="Calibri Light"/>
              </a:rPr>
              <a:t>of </a:t>
            </a:r>
            <a:r>
              <a:rPr i="1" dirty="0">
                <a:latin typeface="Calibri Light"/>
                <a:cs typeface="Calibri Light"/>
              </a:rPr>
              <a:t> </a:t>
            </a:r>
            <a:r>
              <a:rPr i="1" spc="-10" dirty="0">
                <a:latin typeface="Calibri Light"/>
                <a:cs typeface="Calibri Light"/>
              </a:rPr>
              <a:t>elicitation</a:t>
            </a:r>
            <a:r>
              <a:rPr i="1" spc="-5" dirty="0">
                <a:latin typeface="Calibri Light"/>
                <a:cs typeface="Calibri Light"/>
              </a:rPr>
              <a:t> techniques</a:t>
            </a:r>
          </a:p>
        </p:txBody>
      </p:sp>
      <p:sp>
        <p:nvSpPr>
          <p:cNvPr id="3" name="object 3"/>
          <p:cNvSpPr txBox="1"/>
          <p:nvPr/>
        </p:nvSpPr>
        <p:spPr>
          <a:xfrm>
            <a:off x="916939" y="1793239"/>
            <a:ext cx="10315575" cy="2626995"/>
          </a:xfrm>
          <a:prstGeom prst="rect">
            <a:avLst/>
          </a:prstGeom>
        </p:spPr>
        <p:txBody>
          <a:bodyPr vert="horz" wrap="square" lIns="0" tIns="61594" rIns="0" bIns="0" rtlCol="0">
            <a:spAutoFit/>
          </a:bodyPr>
          <a:lstStyle/>
          <a:p>
            <a:pPr marL="241300" marR="567055" indent="-228600">
              <a:lnSpc>
                <a:spcPts val="3020"/>
              </a:lnSpc>
              <a:spcBef>
                <a:spcPts val="484"/>
              </a:spcBef>
              <a:buFont typeface="Arial MT"/>
              <a:buChar char="•"/>
              <a:tabLst>
                <a:tab pos="241300" algn="l"/>
              </a:tabLst>
            </a:pPr>
            <a:r>
              <a:rPr sz="2800" spc="-15" dirty="0">
                <a:latin typeface="Calibri"/>
                <a:cs typeface="Calibri"/>
              </a:rPr>
              <a:t>There</a:t>
            </a:r>
            <a:r>
              <a:rPr sz="2800" spc="-10" dirty="0">
                <a:latin typeface="Calibri"/>
                <a:cs typeface="Calibri"/>
              </a:rPr>
              <a:t> </a:t>
            </a:r>
            <a:r>
              <a:rPr sz="2800" dirty="0">
                <a:latin typeface="Calibri"/>
                <a:cs typeface="Calibri"/>
              </a:rPr>
              <a:t>is</a:t>
            </a:r>
            <a:r>
              <a:rPr sz="2800" spc="10" dirty="0">
                <a:latin typeface="Calibri"/>
                <a:cs typeface="Calibri"/>
              </a:rPr>
              <a:t> </a:t>
            </a:r>
            <a:r>
              <a:rPr sz="2800" spc="-5" dirty="0">
                <a:latin typeface="Calibri"/>
                <a:cs typeface="Calibri"/>
              </a:rPr>
              <a:t>no</a:t>
            </a:r>
            <a:r>
              <a:rPr sz="2800" spc="15" dirty="0">
                <a:latin typeface="Calibri"/>
                <a:cs typeface="Calibri"/>
              </a:rPr>
              <a:t> </a:t>
            </a:r>
            <a:r>
              <a:rPr sz="2800" spc="-15" dirty="0">
                <a:latin typeface="Calibri"/>
                <a:cs typeface="Calibri"/>
              </a:rPr>
              <a:t>universal</a:t>
            </a:r>
            <a:r>
              <a:rPr sz="2800" spc="5" dirty="0">
                <a:latin typeface="Calibri"/>
                <a:cs typeface="Calibri"/>
              </a:rPr>
              <a:t> </a:t>
            </a:r>
            <a:r>
              <a:rPr sz="2800" spc="-5" dirty="0">
                <a:latin typeface="Calibri"/>
                <a:cs typeface="Calibri"/>
              </a:rPr>
              <a:t>method</a:t>
            </a:r>
            <a:r>
              <a:rPr sz="2800" spc="15" dirty="0">
                <a:latin typeface="Calibri"/>
                <a:cs typeface="Calibri"/>
              </a:rPr>
              <a:t> </a:t>
            </a:r>
            <a:r>
              <a:rPr sz="2800" spc="-20" dirty="0">
                <a:latin typeface="Calibri"/>
                <a:cs typeface="Calibri"/>
              </a:rPr>
              <a:t>to</a:t>
            </a:r>
            <a:r>
              <a:rPr sz="2800" spc="5" dirty="0">
                <a:latin typeface="Calibri"/>
                <a:cs typeface="Calibri"/>
              </a:rPr>
              <a:t> </a:t>
            </a:r>
            <a:r>
              <a:rPr sz="2800" spc="-5" dirty="0">
                <a:latin typeface="Calibri"/>
                <a:cs typeface="Calibri"/>
              </a:rPr>
              <a:t>elicit</a:t>
            </a:r>
            <a:r>
              <a:rPr sz="2800" spc="15" dirty="0">
                <a:latin typeface="Calibri"/>
                <a:cs typeface="Calibri"/>
              </a:rPr>
              <a:t> </a:t>
            </a:r>
            <a:r>
              <a:rPr sz="2800" spc="-10" dirty="0">
                <a:latin typeface="Calibri"/>
                <a:cs typeface="Calibri"/>
              </a:rPr>
              <a:t>conscious,</a:t>
            </a:r>
            <a:r>
              <a:rPr sz="2800" spc="30" dirty="0">
                <a:latin typeface="Calibri"/>
                <a:cs typeface="Calibri"/>
              </a:rPr>
              <a:t> </a:t>
            </a:r>
            <a:r>
              <a:rPr sz="2800" spc="-10" dirty="0">
                <a:latin typeface="Calibri"/>
                <a:cs typeface="Calibri"/>
              </a:rPr>
              <a:t>unconscious,</a:t>
            </a:r>
            <a:r>
              <a:rPr sz="2800" spc="40" dirty="0">
                <a:latin typeface="Calibri"/>
                <a:cs typeface="Calibri"/>
              </a:rPr>
              <a:t> </a:t>
            </a:r>
            <a:r>
              <a:rPr sz="2800" dirty="0">
                <a:latin typeface="Calibri"/>
                <a:cs typeface="Calibri"/>
              </a:rPr>
              <a:t>and </a:t>
            </a:r>
            <a:r>
              <a:rPr sz="2800" spc="-620" dirty="0">
                <a:latin typeface="Calibri"/>
                <a:cs typeface="Calibri"/>
              </a:rPr>
              <a:t> </a:t>
            </a:r>
            <a:r>
              <a:rPr sz="2800" spc="-10" dirty="0">
                <a:latin typeface="Calibri"/>
                <a:cs typeface="Calibri"/>
              </a:rPr>
              <a:t>subconscious</a:t>
            </a:r>
            <a:r>
              <a:rPr sz="2800" spc="35" dirty="0">
                <a:latin typeface="Calibri"/>
                <a:cs typeface="Calibri"/>
              </a:rPr>
              <a:t> </a:t>
            </a:r>
            <a:r>
              <a:rPr sz="2800" spc="-20" dirty="0">
                <a:latin typeface="Calibri"/>
                <a:cs typeface="Calibri"/>
              </a:rPr>
              <a:t>stakeholder</a:t>
            </a:r>
            <a:r>
              <a:rPr sz="2800" spc="-5" dirty="0">
                <a:latin typeface="Calibri"/>
                <a:cs typeface="Calibri"/>
              </a:rPr>
              <a:t> </a:t>
            </a:r>
            <a:r>
              <a:rPr sz="2800" spc="-10" dirty="0">
                <a:latin typeface="Calibri"/>
                <a:cs typeface="Calibri"/>
              </a:rPr>
              <a:t>requirements</a:t>
            </a:r>
            <a:r>
              <a:rPr sz="2800" spc="5" dirty="0">
                <a:latin typeface="Calibri"/>
                <a:cs typeface="Calibri"/>
              </a:rPr>
              <a:t> </a:t>
            </a:r>
            <a:r>
              <a:rPr sz="2800" spc="-20" dirty="0">
                <a:latin typeface="Calibri"/>
                <a:cs typeface="Calibri"/>
              </a:rPr>
              <a:t>[Hickey</a:t>
            </a:r>
            <a:r>
              <a:rPr sz="2800" spc="10" dirty="0">
                <a:latin typeface="Calibri"/>
                <a:cs typeface="Calibri"/>
              </a:rPr>
              <a:t> </a:t>
            </a:r>
            <a:r>
              <a:rPr sz="2800" dirty="0">
                <a:latin typeface="Calibri"/>
                <a:cs typeface="Calibri"/>
              </a:rPr>
              <a:t>and</a:t>
            </a:r>
            <a:r>
              <a:rPr sz="2800" spc="15" dirty="0">
                <a:latin typeface="Calibri"/>
                <a:cs typeface="Calibri"/>
              </a:rPr>
              <a:t> </a:t>
            </a:r>
            <a:r>
              <a:rPr sz="2800" spc="-15" dirty="0">
                <a:latin typeface="Calibri"/>
                <a:cs typeface="Calibri"/>
              </a:rPr>
              <a:t>Davis</a:t>
            </a:r>
            <a:r>
              <a:rPr sz="2800" spc="5" dirty="0">
                <a:latin typeface="Calibri"/>
                <a:cs typeface="Calibri"/>
              </a:rPr>
              <a:t> </a:t>
            </a:r>
            <a:r>
              <a:rPr sz="2800" dirty="0">
                <a:latin typeface="Calibri"/>
                <a:cs typeface="Calibri"/>
              </a:rPr>
              <a:t>2003].</a:t>
            </a:r>
            <a:endParaRPr sz="2800">
              <a:latin typeface="Calibri"/>
              <a:cs typeface="Calibri"/>
            </a:endParaRPr>
          </a:p>
          <a:p>
            <a:pPr>
              <a:lnSpc>
                <a:spcPct val="100000"/>
              </a:lnSpc>
              <a:spcBef>
                <a:spcPts val="25"/>
              </a:spcBef>
              <a:buFont typeface="Arial MT"/>
              <a:buChar char="•"/>
            </a:pPr>
            <a:endParaRPr sz="4100">
              <a:latin typeface="Calibri"/>
              <a:cs typeface="Calibri"/>
            </a:endParaRPr>
          </a:p>
          <a:p>
            <a:pPr marL="241300" marR="5080" indent="-228600" algn="just">
              <a:lnSpc>
                <a:spcPts val="3020"/>
              </a:lnSpc>
              <a:buFont typeface="Arial MT"/>
              <a:buChar char="•"/>
              <a:tabLst>
                <a:tab pos="322580" algn="l"/>
              </a:tabLst>
            </a:pPr>
            <a:r>
              <a:rPr dirty="0"/>
              <a:t>	</a:t>
            </a:r>
            <a:r>
              <a:rPr sz="2800" spc="-20" dirty="0">
                <a:latin typeface="Calibri"/>
                <a:cs typeface="Calibri"/>
              </a:rPr>
              <a:t>Every </a:t>
            </a:r>
            <a:r>
              <a:rPr sz="2800" spc="-10" dirty="0">
                <a:latin typeface="Calibri"/>
                <a:cs typeface="Calibri"/>
              </a:rPr>
              <a:t>project </a:t>
            </a:r>
            <a:r>
              <a:rPr sz="2800" spc="-5" dirty="0">
                <a:latin typeface="Calibri"/>
                <a:cs typeface="Calibri"/>
              </a:rPr>
              <a:t>has </a:t>
            </a:r>
            <a:r>
              <a:rPr sz="2800" spc="-5" dirty="0">
                <a:solidFill>
                  <a:srgbClr val="C00000"/>
                </a:solidFill>
                <a:latin typeface="Calibri"/>
                <a:cs typeface="Calibri"/>
              </a:rPr>
              <a:t>individual </a:t>
            </a:r>
            <a:r>
              <a:rPr sz="2800" spc="-15" dirty="0">
                <a:solidFill>
                  <a:srgbClr val="C00000"/>
                </a:solidFill>
                <a:latin typeface="Calibri"/>
                <a:cs typeface="Calibri"/>
              </a:rPr>
              <a:t>constraints </a:t>
            </a:r>
            <a:r>
              <a:rPr sz="2800" dirty="0">
                <a:latin typeface="Calibri"/>
                <a:cs typeface="Calibri"/>
              </a:rPr>
              <a:t>and </a:t>
            </a:r>
            <a:r>
              <a:rPr sz="2800" spc="-5" dirty="0">
                <a:latin typeface="Calibri"/>
                <a:cs typeface="Calibri"/>
              </a:rPr>
              <a:t>individual </a:t>
            </a:r>
            <a:r>
              <a:rPr sz="2800" spc="-10" dirty="0">
                <a:latin typeface="Calibri"/>
                <a:cs typeface="Calibri"/>
              </a:rPr>
              <a:t>characteristics </a:t>
            </a:r>
            <a:r>
              <a:rPr sz="2800" spc="-5" dirty="0">
                <a:latin typeface="Calibri"/>
                <a:cs typeface="Calibri"/>
              </a:rPr>
              <a:t> </a:t>
            </a:r>
            <a:r>
              <a:rPr sz="2800" dirty="0">
                <a:latin typeface="Calibri"/>
                <a:cs typeface="Calibri"/>
              </a:rPr>
              <a:t>and is </a:t>
            </a:r>
            <a:r>
              <a:rPr sz="2800" spc="-10" dirty="0">
                <a:latin typeface="Calibri"/>
                <a:cs typeface="Calibri"/>
              </a:rPr>
              <a:t>by </a:t>
            </a:r>
            <a:r>
              <a:rPr sz="2800" dirty="0">
                <a:latin typeface="Calibri"/>
                <a:cs typeface="Calibri"/>
              </a:rPr>
              <a:t>and </a:t>
            </a:r>
            <a:r>
              <a:rPr sz="2800" spc="-15" dirty="0">
                <a:latin typeface="Calibri"/>
                <a:cs typeface="Calibri"/>
              </a:rPr>
              <a:t>large </a:t>
            </a:r>
            <a:r>
              <a:rPr sz="2800" spc="-5" dirty="0">
                <a:solidFill>
                  <a:srgbClr val="C00000"/>
                </a:solidFill>
                <a:latin typeface="Calibri"/>
                <a:cs typeface="Calibri"/>
              </a:rPr>
              <a:t>unique</a:t>
            </a:r>
            <a:r>
              <a:rPr sz="2800" spc="-5" dirty="0">
                <a:latin typeface="Calibri"/>
                <a:cs typeface="Calibri"/>
              </a:rPr>
              <a:t>, but </a:t>
            </a:r>
            <a:r>
              <a:rPr sz="2800" i="1" dirty="0">
                <a:latin typeface="Calibri"/>
                <a:cs typeface="Calibri"/>
              </a:rPr>
              <a:t>there </a:t>
            </a:r>
            <a:r>
              <a:rPr sz="2800" i="1" spc="-5" dirty="0">
                <a:latin typeface="Calibri"/>
                <a:cs typeface="Calibri"/>
              </a:rPr>
              <a:t>are always </a:t>
            </a:r>
            <a:r>
              <a:rPr sz="2800" i="1" spc="-10" dirty="0">
                <a:latin typeface="Calibri"/>
                <a:cs typeface="Calibri"/>
              </a:rPr>
              <a:t>elicitation </a:t>
            </a:r>
            <a:r>
              <a:rPr sz="2800" i="1" spc="-5" dirty="0">
                <a:latin typeface="Calibri"/>
                <a:cs typeface="Calibri"/>
              </a:rPr>
              <a:t>techniques </a:t>
            </a:r>
            <a:r>
              <a:rPr sz="2800" i="1" spc="-620" dirty="0">
                <a:latin typeface="Calibri"/>
                <a:cs typeface="Calibri"/>
              </a:rPr>
              <a:t> </a:t>
            </a:r>
            <a:r>
              <a:rPr sz="2800" i="1" dirty="0">
                <a:latin typeface="Calibri"/>
                <a:cs typeface="Calibri"/>
              </a:rPr>
              <a:t>that</a:t>
            </a:r>
            <a:r>
              <a:rPr sz="2800" i="1" spc="-10" dirty="0">
                <a:latin typeface="Calibri"/>
                <a:cs typeface="Calibri"/>
              </a:rPr>
              <a:t> </a:t>
            </a:r>
            <a:r>
              <a:rPr sz="2800" i="1" spc="-5" dirty="0">
                <a:latin typeface="Calibri"/>
                <a:cs typeface="Calibri"/>
              </a:rPr>
              <a:t>are </a:t>
            </a:r>
            <a:r>
              <a:rPr sz="2800" i="1" spc="-10" dirty="0">
                <a:latin typeface="Calibri"/>
                <a:cs typeface="Calibri"/>
              </a:rPr>
              <a:t>compatible</a:t>
            </a:r>
            <a:r>
              <a:rPr sz="2800" i="1" spc="-25" dirty="0">
                <a:latin typeface="Calibri"/>
                <a:cs typeface="Calibri"/>
              </a:rPr>
              <a:t> </a:t>
            </a:r>
            <a:r>
              <a:rPr sz="2800" i="1" dirty="0">
                <a:latin typeface="Calibri"/>
                <a:cs typeface="Calibri"/>
              </a:rPr>
              <a:t>with </a:t>
            </a:r>
            <a:r>
              <a:rPr sz="2800" i="1" spc="-10" dirty="0">
                <a:latin typeface="Calibri"/>
                <a:cs typeface="Calibri"/>
              </a:rPr>
              <a:t>the</a:t>
            </a:r>
            <a:r>
              <a:rPr sz="2800" i="1" spc="-5" dirty="0">
                <a:latin typeface="Calibri"/>
                <a:cs typeface="Calibri"/>
              </a:rPr>
              <a:t> project</a:t>
            </a:r>
            <a:r>
              <a:rPr sz="2800" spc="-5" dirty="0">
                <a:latin typeface="Calibri"/>
                <a:cs typeface="Calibri"/>
              </a:rPr>
              <a:t>.</a:t>
            </a:r>
            <a:endParaRPr sz="28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265" rIns="0" bIns="0" rtlCol="0">
            <a:spAutoFit/>
          </a:bodyPr>
          <a:lstStyle/>
          <a:p>
            <a:pPr marL="12700" marR="5080">
              <a:lnSpc>
                <a:spcPts val="4750"/>
              </a:lnSpc>
              <a:spcBef>
                <a:spcPts val="695"/>
              </a:spcBef>
            </a:pPr>
            <a:r>
              <a:rPr spc="-5" dirty="0"/>
              <a:t>Influencing</a:t>
            </a:r>
            <a:r>
              <a:rPr spc="5" dirty="0"/>
              <a:t> </a:t>
            </a:r>
            <a:r>
              <a:rPr spc="-35" dirty="0"/>
              <a:t>factors</a:t>
            </a:r>
            <a:r>
              <a:rPr spc="-10" dirty="0"/>
              <a:t> </a:t>
            </a:r>
            <a:r>
              <a:rPr spc="-25" dirty="0"/>
              <a:t>regarding</a:t>
            </a:r>
            <a:r>
              <a:rPr spc="-10" dirty="0"/>
              <a:t> </a:t>
            </a:r>
            <a:r>
              <a:rPr spc="-5" dirty="0"/>
              <a:t>the</a:t>
            </a:r>
            <a:r>
              <a:rPr spc="5" dirty="0"/>
              <a:t> </a:t>
            </a:r>
            <a:r>
              <a:rPr spc="-5" dirty="0"/>
              <a:t>choice</a:t>
            </a:r>
            <a:r>
              <a:rPr spc="15" dirty="0"/>
              <a:t> </a:t>
            </a:r>
            <a:r>
              <a:rPr spc="-10" dirty="0"/>
              <a:t>of </a:t>
            </a:r>
            <a:r>
              <a:rPr spc="-980" dirty="0"/>
              <a:t> </a:t>
            </a:r>
            <a:r>
              <a:rPr spc="-15" dirty="0"/>
              <a:t>elicitation</a:t>
            </a:r>
            <a:r>
              <a:rPr spc="35" dirty="0"/>
              <a:t> </a:t>
            </a:r>
            <a:r>
              <a:rPr spc="-10" dirty="0"/>
              <a:t>techniques</a:t>
            </a:r>
          </a:p>
        </p:txBody>
      </p:sp>
      <p:sp>
        <p:nvSpPr>
          <p:cNvPr id="3" name="object 3"/>
          <p:cNvSpPr txBox="1"/>
          <p:nvPr/>
        </p:nvSpPr>
        <p:spPr>
          <a:xfrm>
            <a:off x="916939" y="1793239"/>
            <a:ext cx="9610090" cy="1605280"/>
          </a:xfrm>
          <a:prstGeom prst="rect">
            <a:avLst/>
          </a:prstGeom>
        </p:spPr>
        <p:txBody>
          <a:bodyPr vert="horz" wrap="square" lIns="0" tIns="55244" rIns="0" bIns="0" rtlCol="0">
            <a:spAutoFit/>
          </a:bodyPr>
          <a:lstStyle/>
          <a:p>
            <a:pPr marL="241300" marR="5080" indent="-228600">
              <a:lnSpc>
                <a:spcPct val="90000"/>
              </a:lnSpc>
              <a:spcBef>
                <a:spcPts val="434"/>
              </a:spcBef>
              <a:buFont typeface="Arial MT"/>
              <a:buChar char="•"/>
              <a:tabLst>
                <a:tab pos="241300" algn="l"/>
              </a:tabLst>
            </a:pPr>
            <a:r>
              <a:rPr sz="2800" spc="-5" dirty="0">
                <a:latin typeface="Calibri"/>
                <a:cs typeface="Calibri"/>
              </a:rPr>
              <a:t>The </a:t>
            </a:r>
            <a:r>
              <a:rPr sz="2800" spc="-20" dirty="0">
                <a:latin typeface="Calibri"/>
                <a:cs typeface="Calibri"/>
              </a:rPr>
              <a:t>first</a:t>
            </a:r>
            <a:r>
              <a:rPr sz="2800" spc="-15" dirty="0">
                <a:latin typeface="Calibri"/>
                <a:cs typeface="Calibri"/>
              </a:rPr>
              <a:t> </a:t>
            </a:r>
            <a:r>
              <a:rPr sz="2800" spc="-10" dirty="0">
                <a:latin typeface="Calibri"/>
                <a:cs typeface="Calibri"/>
              </a:rPr>
              <a:t>important</a:t>
            </a:r>
            <a:r>
              <a:rPr sz="2800" spc="5" dirty="0">
                <a:latin typeface="Calibri"/>
                <a:cs typeface="Calibri"/>
              </a:rPr>
              <a:t> </a:t>
            </a:r>
            <a:r>
              <a:rPr sz="2800" spc="-20" dirty="0">
                <a:latin typeface="Calibri"/>
                <a:cs typeface="Calibri"/>
              </a:rPr>
              <a:t>step</a:t>
            </a:r>
            <a:r>
              <a:rPr sz="2800" dirty="0">
                <a:latin typeface="Calibri"/>
                <a:cs typeface="Calibri"/>
              </a:rPr>
              <a:t> when choosing</a:t>
            </a:r>
            <a:r>
              <a:rPr sz="2800" spc="5" dirty="0">
                <a:latin typeface="Calibri"/>
                <a:cs typeface="Calibri"/>
              </a:rPr>
              <a:t> </a:t>
            </a:r>
            <a:r>
              <a:rPr sz="2800" dirty="0">
                <a:latin typeface="Calibri"/>
                <a:cs typeface="Calibri"/>
              </a:rPr>
              <a:t>a </a:t>
            </a:r>
            <a:r>
              <a:rPr sz="2800" spc="-10" dirty="0">
                <a:latin typeface="Calibri"/>
                <a:cs typeface="Calibri"/>
              </a:rPr>
              <a:t>suitable</a:t>
            </a:r>
            <a:r>
              <a:rPr sz="2800" dirty="0">
                <a:latin typeface="Calibri"/>
                <a:cs typeface="Calibri"/>
              </a:rPr>
              <a:t> </a:t>
            </a:r>
            <a:r>
              <a:rPr sz="2800" spc="-10" dirty="0">
                <a:latin typeface="Calibri"/>
                <a:cs typeface="Calibri"/>
              </a:rPr>
              <a:t>elicitation </a:t>
            </a:r>
            <a:r>
              <a:rPr sz="2800" spc="-5" dirty="0">
                <a:latin typeface="Calibri"/>
                <a:cs typeface="Calibri"/>
              </a:rPr>
              <a:t> </a:t>
            </a:r>
            <a:r>
              <a:rPr sz="2800" spc="-10" dirty="0">
                <a:latin typeface="Calibri"/>
                <a:cs typeface="Calibri"/>
              </a:rPr>
              <a:t>technique</a:t>
            </a:r>
            <a:r>
              <a:rPr sz="2800" spc="20" dirty="0">
                <a:latin typeface="Calibri"/>
                <a:cs typeface="Calibri"/>
              </a:rPr>
              <a:t> </a:t>
            </a:r>
            <a:r>
              <a:rPr sz="2800" dirty="0">
                <a:latin typeface="Calibri"/>
                <a:cs typeface="Calibri"/>
              </a:rPr>
              <a:t>is</a:t>
            </a:r>
            <a:r>
              <a:rPr sz="2800" spc="5" dirty="0">
                <a:latin typeface="Calibri"/>
                <a:cs typeface="Calibri"/>
              </a:rPr>
              <a:t> </a:t>
            </a:r>
            <a:r>
              <a:rPr sz="2800" spc="-20" dirty="0">
                <a:latin typeface="Calibri"/>
                <a:cs typeface="Calibri"/>
              </a:rPr>
              <a:t>to</a:t>
            </a:r>
            <a:r>
              <a:rPr sz="2800" spc="5" dirty="0">
                <a:latin typeface="Calibri"/>
                <a:cs typeface="Calibri"/>
              </a:rPr>
              <a:t> </a:t>
            </a:r>
            <a:r>
              <a:rPr sz="2800" spc="-15" dirty="0">
                <a:latin typeface="Calibri"/>
                <a:cs typeface="Calibri"/>
              </a:rPr>
              <a:t>perform</a:t>
            </a:r>
            <a:r>
              <a:rPr sz="2800" spc="-20" dirty="0">
                <a:latin typeface="Calibri"/>
                <a:cs typeface="Calibri"/>
              </a:rPr>
              <a:t> </a:t>
            </a:r>
            <a:r>
              <a:rPr sz="2800" dirty="0">
                <a:latin typeface="Calibri"/>
                <a:cs typeface="Calibri"/>
              </a:rPr>
              <a:t>an</a:t>
            </a:r>
            <a:r>
              <a:rPr sz="2800" spc="15" dirty="0">
                <a:latin typeface="Calibri"/>
                <a:cs typeface="Calibri"/>
              </a:rPr>
              <a:t> </a:t>
            </a:r>
            <a:r>
              <a:rPr sz="2800" b="1" spc="-5" dirty="0">
                <a:latin typeface="Calibri"/>
                <a:cs typeface="Calibri"/>
              </a:rPr>
              <a:t>analysis</a:t>
            </a:r>
            <a:r>
              <a:rPr sz="2800" b="1" spc="-10" dirty="0">
                <a:latin typeface="Calibri"/>
                <a:cs typeface="Calibri"/>
              </a:rPr>
              <a:t> </a:t>
            </a:r>
            <a:r>
              <a:rPr sz="2800" b="1" dirty="0">
                <a:latin typeface="Calibri"/>
                <a:cs typeface="Calibri"/>
              </a:rPr>
              <a:t>of </a:t>
            </a:r>
            <a:r>
              <a:rPr sz="2800" b="1" spc="-15" dirty="0">
                <a:latin typeface="Calibri"/>
                <a:cs typeface="Calibri"/>
              </a:rPr>
              <a:t>constraints</a:t>
            </a:r>
            <a:r>
              <a:rPr sz="2800" b="1" spc="-20" dirty="0">
                <a:latin typeface="Calibri"/>
                <a:cs typeface="Calibri"/>
              </a:rPr>
              <a:t> </a:t>
            </a:r>
            <a:r>
              <a:rPr sz="2800" spc="-5" dirty="0">
                <a:latin typeface="Calibri"/>
                <a:cs typeface="Calibri"/>
              </a:rPr>
              <a:t>critical</a:t>
            </a:r>
            <a:r>
              <a:rPr sz="2800" spc="5" dirty="0">
                <a:latin typeface="Calibri"/>
                <a:cs typeface="Calibri"/>
              </a:rPr>
              <a:t> </a:t>
            </a:r>
            <a:r>
              <a:rPr sz="2800" spc="-20" dirty="0">
                <a:latin typeface="Calibri"/>
                <a:cs typeface="Calibri"/>
              </a:rPr>
              <a:t>to</a:t>
            </a:r>
            <a:r>
              <a:rPr sz="2800" dirty="0">
                <a:latin typeface="Calibri"/>
                <a:cs typeface="Calibri"/>
              </a:rPr>
              <a:t> the </a:t>
            </a:r>
            <a:r>
              <a:rPr sz="2800" spc="5" dirty="0">
                <a:latin typeface="Calibri"/>
                <a:cs typeface="Calibri"/>
              </a:rPr>
              <a:t> </a:t>
            </a:r>
            <a:r>
              <a:rPr sz="2800" spc="-10" dirty="0">
                <a:latin typeface="Calibri"/>
                <a:cs typeface="Calibri"/>
              </a:rPr>
              <a:t>project,</a:t>
            </a:r>
            <a:r>
              <a:rPr sz="2800" dirty="0">
                <a:latin typeface="Calibri"/>
                <a:cs typeface="Calibri"/>
              </a:rPr>
              <a:t> i.e.,</a:t>
            </a:r>
            <a:r>
              <a:rPr sz="2800" spc="10" dirty="0">
                <a:latin typeface="Calibri"/>
                <a:cs typeface="Calibri"/>
              </a:rPr>
              <a:t> </a:t>
            </a:r>
            <a:r>
              <a:rPr sz="2800" spc="-5" dirty="0">
                <a:solidFill>
                  <a:srgbClr val="C00000"/>
                </a:solidFill>
                <a:latin typeface="Calibri"/>
                <a:cs typeface="Calibri"/>
              </a:rPr>
              <a:t>identifying</a:t>
            </a:r>
            <a:r>
              <a:rPr sz="2800" spc="-20" dirty="0">
                <a:solidFill>
                  <a:srgbClr val="C00000"/>
                </a:solidFill>
                <a:latin typeface="Calibri"/>
                <a:cs typeface="Calibri"/>
              </a:rPr>
              <a:t> </a:t>
            </a:r>
            <a:r>
              <a:rPr sz="2800" spc="-5" dirty="0">
                <a:solidFill>
                  <a:srgbClr val="C00000"/>
                </a:solidFill>
                <a:latin typeface="Calibri"/>
                <a:cs typeface="Calibri"/>
              </a:rPr>
              <a:t>so-called</a:t>
            </a:r>
            <a:r>
              <a:rPr sz="2800" dirty="0">
                <a:solidFill>
                  <a:srgbClr val="C00000"/>
                </a:solidFill>
                <a:latin typeface="Calibri"/>
                <a:cs typeface="Calibri"/>
              </a:rPr>
              <a:t> risk</a:t>
            </a:r>
            <a:r>
              <a:rPr sz="2800" spc="5" dirty="0">
                <a:solidFill>
                  <a:srgbClr val="C00000"/>
                </a:solidFill>
                <a:latin typeface="Calibri"/>
                <a:cs typeface="Calibri"/>
              </a:rPr>
              <a:t> </a:t>
            </a:r>
            <a:r>
              <a:rPr sz="2800" spc="-20" dirty="0">
                <a:solidFill>
                  <a:srgbClr val="C00000"/>
                </a:solidFill>
                <a:latin typeface="Calibri"/>
                <a:cs typeface="Calibri"/>
              </a:rPr>
              <a:t>factors</a:t>
            </a:r>
            <a:r>
              <a:rPr sz="2800" spc="-20" dirty="0">
                <a:latin typeface="Calibri"/>
                <a:cs typeface="Calibri"/>
              </a:rPr>
              <a:t>.</a:t>
            </a:r>
            <a:r>
              <a:rPr sz="2800" dirty="0">
                <a:latin typeface="Calibri"/>
                <a:cs typeface="Calibri"/>
              </a:rPr>
              <a:t> </a:t>
            </a:r>
            <a:r>
              <a:rPr sz="2800" spc="-35" dirty="0">
                <a:latin typeface="Calibri"/>
                <a:cs typeface="Calibri"/>
              </a:rPr>
              <a:t>Mostly,</a:t>
            </a:r>
            <a:r>
              <a:rPr sz="2800" dirty="0">
                <a:latin typeface="Calibri"/>
                <a:cs typeface="Calibri"/>
              </a:rPr>
              <a:t> </a:t>
            </a:r>
            <a:r>
              <a:rPr sz="2800" spc="-5" dirty="0">
                <a:latin typeface="Calibri"/>
                <a:cs typeface="Calibri"/>
              </a:rPr>
              <a:t>these</a:t>
            </a:r>
            <a:r>
              <a:rPr sz="2800" dirty="0">
                <a:latin typeface="Calibri"/>
                <a:cs typeface="Calibri"/>
              </a:rPr>
              <a:t> </a:t>
            </a:r>
            <a:r>
              <a:rPr sz="2800" spc="-10" dirty="0">
                <a:latin typeface="Calibri"/>
                <a:cs typeface="Calibri"/>
              </a:rPr>
              <a:t>result </a:t>
            </a:r>
            <a:r>
              <a:rPr sz="2800" spc="-615" dirty="0">
                <a:latin typeface="Calibri"/>
                <a:cs typeface="Calibri"/>
              </a:rPr>
              <a:t> </a:t>
            </a:r>
            <a:r>
              <a:rPr sz="2800" spc="-15" dirty="0">
                <a:latin typeface="Calibri"/>
                <a:cs typeface="Calibri"/>
              </a:rPr>
              <a:t>from</a:t>
            </a:r>
            <a:r>
              <a:rPr sz="2800" spc="-5" dirty="0">
                <a:latin typeface="Calibri"/>
                <a:cs typeface="Calibri"/>
              </a:rPr>
              <a:t> human, </a:t>
            </a:r>
            <a:r>
              <a:rPr sz="2800" spc="-15" dirty="0">
                <a:latin typeface="Calibri"/>
                <a:cs typeface="Calibri"/>
              </a:rPr>
              <a:t>organizational,</a:t>
            </a:r>
            <a:r>
              <a:rPr sz="2800" spc="10" dirty="0">
                <a:latin typeface="Calibri"/>
                <a:cs typeface="Calibri"/>
              </a:rPr>
              <a:t> </a:t>
            </a:r>
            <a:r>
              <a:rPr sz="2800" dirty="0">
                <a:latin typeface="Calibri"/>
                <a:cs typeface="Calibri"/>
              </a:rPr>
              <a:t>and</a:t>
            </a:r>
            <a:r>
              <a:rPr sz="2800" spc="5" dirty="0">
                <a:latin typeface="Calibri"/>
                <a:cs typeface="Calibri"/>
              </a:rPr>
              <a:t> </a:t>
            </a:r>
            <a:r>
              <a:rPr sz="2800" spc="-15" dirty="0">
                <a:latin typeface="Calibri"/>
                <a:cs typeface="Calibri"/>
              </a:rPr>
              <a:t>professional</a:t>
            </a:r>
            <a:r>
              <a:rPr sz="2800" spc="-10" dirty="0">
                <a:latin typeface="Calibri"/>
                <a:cs typeface="Calibri"/>
              </a:rPr>
              <a:t> influences.</a:t>
            </a:r>
            <a:endParaRPr sz="28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4070985" cy="695960"/>
          </a:xfrm>
          <a:prstGeom prst="rect">
            <a:avLst/>
          </a:prstGeom>
        </p:spPr>
        <p:txBody>
          <a:bodyPr vert="horz" wrap="square" lIns="0" tIns="12700" rIns="0" bIns="0" rtlCol="0">
            <a:spAutoFit/>
          </a:bodyPr>
          <a:lstStyle/>
          <a:p>
            <a:pPr marL="12700">
              <a:lnSpc>
                <a:spcPct val="100000"/>
              </a:lnSpc>
              <a:spcBef>
                <a:spcPts val="100"/>
              </a:spcBef>
            </a:pPr>
            <a:r>
              <a:rPr spc="-5" dirty="0"/>
              <a:t>Human</a:t>
            </a:r>
            <a:r>
              <a:rPr spc="-75" dirty="0"/>
              <a:t> </a:t>
            </a:r>
            <a:r>
              <a:rPr spc="-5" dirty="0"/>
              <a:t>influences</a:t>
            </a:r>
          </a:p>
        </p:txBody>
      </p:sp>
      <p:sp>
        <p:nvSpPr>
          <p:cNvPr id="3" name="object 3"/>
          <p:cNvSpPr txBox="1"/>
          <p:nvPr/>
        </p:nvSpPr>
        <p:spPr>
          <a:xfrm>
            <a:off x="916939" y="1793239"/>
            <a:ext cx="10347325" cy="4211793"/>
          </a:xfrm>
          <a:prstGeom prst="rect">
            <a:avLst/>
          </a:prstGeom>
        </p:spPr>
        <p:txBody>
          <a:bodyPr vert="horz" wrap="square" lIns="0" tIns="55244" rIns="0" bIns="0" rtlCol="0">
            <a:spAutoFit/>
          </a:bodyPr>
          <a:lstStyle/>
          <a:p>
            <a:pPr marL="241300" marR="5080" indent="-228600">
              <a:lnSpc>
                <a:spcPct val="90000"/>
              </a:lnSpc>
              <a:spcBef>
                <a:spcPts val="434"/>
              </a:spcBef>
              <a:buFont typeface="Arial MT"/>
              <a:buChar char="•"/>
              <a:tabLst>
                <a:tab pos="241300" algn="l"/>
              </a:tabLst>
            </a:pPr>
            <a:r>
              <a:rPr sz="2800" spc="-5" dirty="0">
                <a:latin typeface="Calibri"/>
                <a:cs typeface="Calibri"/>
              </a:rPr>
              <a:t>During</a:t>
            </a:r>
            <a:r>
              <a:rPr sz="2800" spc="5" dirty="0">
                <a:latin typeface="Calibri"/>
                <a:cs typeface="Calibri"/>
              </a:rPr>
              <a:t> </a:t>
            </a:r>
            <a:r>
              <a:rPr sz="2800" dirty="0">
                <a:latin typeface="Calibri"/>
                <a:cs typeface="Calibri"/>
              </a:rPr>
              <a:t>the </a:t>
            </a:r>
            <a:r>
              <a:rPr sz="2800" spc="-10" dirty="0">
                <a:latin typeface="Calibri"/>
                <a:cs typeface="Calibri"/>
              </a:rPr>
              <a:t>requirements</a:t>
            </a:r>
            <a:r>
              <a:rPr sz="2800" spc="-5" dirty="0">
                <a:latin typeface="Calibri"/>
                <a:cs typeface="Calibri"/>
              </a:rPr>
              <a:t> </a:t>
            </a:r>
            <a:r>
              <a:rPr sz="2800" spc="-10" dirty="0">
                <a:latin typeface="Calibri"/>
                <a:cs typeface="Calibri"/>
              </a:rPr>
              <a:t>elicitation</a:t>
            </a:r>
            <a:r>
              <a:rPr sz="2800" spc="-20" dirty="0">
                <a:latin typeface="Calibri"/>
                <a:cs typeface="Calibri"/>
              </a:rPr>
              <a:t> </a:t>
            </a:r>
            <a:r>
              <a:rPr sz="2800" spc="-5" dirty="0">
                <a:latin typeface="Calibri"/>
                <a:cs typeface="Calibri"/>
              </a:rPr>
              <a:t>phase,</a:t>
            </a:r>
            <a:r>
              <a:rPr sz="2800" dirty="0">
                <a:latin typeface="Calibri"/>
                <a:cs typeface="Calibri"/>
              </a:rPr>
              <a:t> which is</a:t>
            </a:r>
            <a:r>
              <a:rPr sz="2800" spc="10" dirty="0">
                <a:latin typeface="Calibri"/>
                <a:cs typeface="Calibri"/>
              </a:rPr>
              <a:t> </a:t>
            </a:r>
            <a:r>
              <a:rPr sz="2800" b="1" i="1" spc="-5" dirty="0">
                <a:latin typeface="Calibri"/>
                <a:cs typeface="Calibri"/>
              </a:rPr>
              <a:t>heavily</a:t>
            </a:r>
            <a:r>
              <a:rPr sz="2800" b="1" i="1" spc="10" dirty="0">
                <a:latin typeface="Calibri"/>
                <a:cs typeface="Calibri"/>
              </a:rPr>
              <a:t> </a:t>
            </a:r>
            <a:r>
              <a:rPr sz="2800" b="1" i="1" spc="-5" dirty="0">
                <a:latin typeface="Calibri"/>
                <a:cs typeface="Calibri"/>
              </a:rPr>
              <a:t>influenced </a:t>
            </a:r>
            <a:r>
              <a:rPr sz="2800" b="1" i="1" spc="-620" dirty="0">
                <a:latin typeface="Calibri"/>
                <a:cs typeface="Calibri"/>
              </a:rPr>
              <a:t> </a:t>
            </a:r>
            <a:r>
              <a:rPr sz="2800" b="1" i="1" spc="-10" dirty="0">
                <a:latin typeface="Calibri"/>
                <a:cs typeface="Calibri"/>
              </a:rPr>
              <a:t>by </a:t>
            </a:r>
            <a:r>
              <a:rPr sz="2800" b="1" i="1" dirty="0">
                <a:latin typeface="Calibri"/>
                <a:cs typeface="Calibri"/>
              </a:rPr>
              <a:t>the </a:t>
            </a:r>
            <a:r>
              <a:rPr sz="2800" b="1" i="1" spc="-15" dirty="0">
                <a:latin typeface="Calibri"/>
                <a:cs typeface="Calibri"/>
              </a:rPr>
              <a:t>stakeholders</a:t>
            </a:r>
            <a:r>
              <a:rPr sz="2800" spc="-15" dirty="0">
                <a:latin typeface="Calibri"/>
                <a:cs typeface="Calibri"/>
              </a:rPr>
              <a:t>,</a:t>
            </a:r>
            <a:r>
              <a:rPr sz="2800" dirty="0">
                <a:latin typeface="Calibri"/>
                <a:cs typeface="Calibri"/>
              </a:rPr>
              <a:t> </a:t>
            </a:r>
            <a:r>
              <a:rPr sz="2800" spc="-10" dirty="0">
                <a:latin typeface="Calibri"/>
                <a:cs typeface="Calibri"/>
              </a:rPr>
              <a:t>good communication</a:t>
            </a:r>
            <a:r>
              <a:rPr sz="2800" spc="5" dirty="0">
                <a:latin typeface="Calibri"/>
                <a:cs typeface="Calibri"/>
              </a:rPr>
              <a:t> </a:t>
            </a:r>
            <a:r>
              <a:rPr sz="2800" dirty="0">
                <a:latin typeface="Calibri"/>
                <a:cs typeface="Calibri"/>
              </a:rPr>
              <a:t>is </a:t>
            </a:r>
            <a:r>
              <a:rPr sz="2800" spc="-5" dirty="0">
                <a:latin typeface="Calibri"/>
                <a:cs typeface="Calibri"/>
              </a:rPr>
              <a:t>essential.</a:t>
            </a:r>
            <a:r>
              <a:rPr sz="2800" spc="-20" dirty="0">
                <a:latin typeface="Calibri"/>
                <a:cs typeface="Calibri"/>
              </a:rPr>
              <a:t> </a:t>
            </a:r>
            <a:r>
              <a:rPr sz="2800" dirty="0">
                <a:latin typeface="Calibri"/>
                <a:cs typeface="Calibri"/>
              </a:rPr>
              <a:t>In </a:t>
            </a:r>
            <a:r>
              <a:rPr sz="2800" spc="-10" dirty="0">
                <a:latin typeface="Calibri"/>
                <a:cs typeface="Calibri"/>
              </a:rPr>
              <a:t>order</a:t>
            </a:r>
            <a:r>
              <a:rPr sz="2800" spc="-15" dirty="0">
                <a:latin typeface="Calibri"/>
                <a:cs typeface="Calibri"/>
              </a:rPr>
              <a:t> </a:t>
            </a:r>
            <a:r>
              <a:rPr sz="2800" spc="-20" dirty="0">
                <a:latin typeface="Calibri"/>
                <a:cs typeface="Calibri"/>
              </a:rPr>
              <a:t>to </a:t>
            </a:r>
            <a:r>
              <a:rPr sz="2800" spc="-15" dirty="0">
                <a:latin typeface="Calibri"/>
                <a:cs typeface="Calibri"/>
              </a:rPr>
              <a:t> </a:t>
            </a:r>
            <a:r>
              <a:rPr sz="2800" spc="-5" dirty="0">
                <a:latin typeface="Calibri"/>
                <a:cs typeface="Calibri"/>
              </a:rPr>
              <a:t>assure</a:t>
            </a:r>
            <a:r>
              <a:rPr sz="2800" spc="-10" dirty="0">
                <a:latin typeface="Calibri"/>
                <a:cs typeface="Calibri"/>
              </a:rPr>
              <a:t> </a:t>
            </a:r>
            <a:r>
              <a:rPr sz="2800" spc="-5" dirty="0">
                <a:solidFill>
                  <a:srgbClr val="C00000"/>
                </a:solidFill>
                <a:latin typeface="Calibri"/>
                <a:cs typeface="Calibri"/>
              </a:rPr>
              <a:t>high-quality</a:t>
            </a:r>
            <a:r>
              <a:rPr sz="2800" dirty="0">
                <a:solidFill>
                  <a:srgbClr val="C00000"/>
                </a:solidFill>
                <a:latin typeface="Calibri"/>
                <a:cs typeface="Calibri"/>
              </a:rPr>
              <a:t> </a:t>
            </a:r>
            <a:r>
              <a:rPr sz="2800" spc="-10" dirty="0">
                <a:solidFill>
                  <a:srgbClr val="C00000"/>
                </a:solidFill>
                <a:latin typeface="Calibri"/>
                <a:cs typeface="Calibri"/>
              </a:rPr>
              <a:t>communication</a:t>
            </a:r>
            <a:r>
              <a:rPr sz="2800" spc="10" dirty="0">
                <a:solidFill>
                  <a:srgbClr val="C00000"/>
                </a:solidFill>
                <a:latin typeface="Calibri"/>
                <a:cs typeface="Calibri"/>
              </a:rPr>
              <a:t> </a:t>
            </a:r>
            <a:r>
              <a:rPr sz="2800" spc="-10" dirty="0">
                <a:latin typeface="Calibri"/>
                <a:cs typeface="Calibri"/>
              </a:rPr>
              <a:t>between</a:t>
            </a:r>
            <a:r>
              <a:rPr sz="2800" dirty="0">
                <a:latin typeface="Calibri"/>
                <a:cs typeface="Calibri"/>
              </a:rPr>
              <a:t> </a:t>
            </a:r>
            <a:r>
              <a:rPr sz="2800" spc="-5" dirty="0">
                <a:latin typeface="Calibri"/>
                <a:cs typeface="Calibri"/>
              </a:rPr>
              <a:t>the</a:t>
            </a:r>
            <a:r>
              <a:rPr sz="2800" dirty="0">
                <a:latin typeface="Calibri"/>
                <a:cs typeface="Calibri"/>
              </a:rPr>
              <a:t> </a:t>
            </a:r>
            <a:r>
              <a:rPr sz="2800" spc="-10" dirty="0">
                <a:latin typeface="Calibri"/>
                <a:cs typeface="Calibri"/>
              </a:rPr>
              <a:t>requirements </a:t>
            </a:r>
            <a:r>
              <a:rPr sz="2800" spc="-5" dirty="0">
                <a:latin typeface="Calibri"/>
                <a:cs typeface="Calibri"/>
              </a:rPr>
              <a:t> engineer</a:t>
            </a:r>
            <a:r>
              <a:rPr sz="2800" spc="-25" dirty="0">
                <a:latin typeface="Calibri"/>
                <a:cs typeface="Calibri"/>
              </a:rPr>
              <a:t> </a:t>
            </a:r>
            <a:r>
              <a:rPr sz="2800" dirty="0">
                <a:latin typeface="Calibri"/>
                <a:cs typeface="Calibri"/>
              </a:rPr>
              <a:t>and</a:t>
            </a:r>
            <a:r>
              <a:rPr sz="2800" spc="10" dirty="0">
                <a:latin typeface="Calibri"/>
                <a:cs typeface="Calibri"/>
              </a:rPr>
              <a:t> </a:t>
            </a:r>
            <a:r>
              <a:rPr sz="2800" spc="-20" dirty="0">
                <a:latin typeface="Calibri"/>
                <a:cs typeface="Calibri"/>
              </a:rPr>
              <a:t>stakeholders,</a:t>
            </a:r>
            <a:r>
              <a:rPr sz="2800" spc="5" dirty="0">
                <a:latin typeface="Calibri"/>
                <a:cs typeface="Calibri"/>
              </a:rPr>
              <a:t> </a:t>
            </a:r>
            <a:r>
              <a:rPr sz="2800" dirty="0">
                <a:latin typeface="Calibri"/>
                <a:cs typeface="Calibri"/>
              </a:rPr>
              <a:t>it</a:t>
            </a:r>
            <a:r>
              <a:rPr sz="2800" spc="5" dirty="0">
                <a:latin typeface="Calibri"/>
                <a:cs typeface="Calibri"/>
              </a:rPr>
              <a:t> </a:t>
            </a:r>
            <a:r>
              <a:rPr sz="2800" dirty="0">
                <a:latin typeface="Calibri"/>
                <a:cs typeface="Calibri"/>
              </a:rPr>
              <a:t>is </a:t>
            </a:r>
            <a:r>
              <a:rPr sz="2800" spc="-10" dirty="0">
                <a:latin typeface="Calibri"/>
                <a:cs typeface="Calibri"/>
              </a:rPr>
              <a:t>important</a:t>
            </a:r>
            <a:r>
              <a:rPr sz="2800" spc="5" dirty="0">
                <a:latin typeface="Calibri"/>
                <a:cs typeface="Calibri"/>
              </a:rPr>
              <a:t> </a:t>
            </a:r>
            <a:r>
              <a:rPr sz="2800" spc="-20" dirty="0">
                <a:latin typeface="Calibri"/>
                <a:cs typeface="Calibri"/>
              </a:rPr>
              <a:t>to</a:t>
            </a:r>
            <a:r>
              <a:rPr sz="2800" dirty="0">
                <a:latin typeface="Calibri"/>
                <a:cs typeface="Calibri"/>
              </a:rPr>
              <a:t> </a:t>
            </a:r>
            <a:r>
              <a:rPr sz="2800" spc="-10" dirty="0">
                <a:latin typeface="Calibri"/>
                <a:cs typeface="Calibri"/>
              </a:rPr>
              <a:t>determine</a:t>
            </a:r>
            <a:r>
              <a:rPr sz="2800" spc="-5" dirty="0">
                <a:latin typeface="Calibri"/>
                <a:cs typeface="Calibri"/>
              </a:rPr>
              <a:t> </a:t>
            </a:r>
            <a:endParaRPr lang="en-US" sz="2800" spc="-5" dirty="0">
              <a:latin typeface="Calibri"/>
              <a:cs typeface="Calibri"/>
            </a:endParaRPr>
          </a:p>
          <a:p>
            <a:pPr marL="927100" marR="5080" lvl="1" indent="-457200">
              <a:lnSpc>
                <a:spcPct val="90000"/>
              </a:lnSpc>
              <a:spcBef>
                <a:spcPts val="434"/>
              </a:spcBef>
              <a:buFont typeface="Courier New" panose="02070309020205020404" pitchFamily="49" charset="0"/>
              <a:buChar char="o"/>
              <a:tabLst>
                <a:tab pos="241300" algn="l"/>
              </a:tabLst>
            </a:pPr>
            <a:r>
              <a:rPr sz="2000" dirty="0">
                <a:latin typeface="Calibri"/>
                <a:cs typeface="Calibri"/>
              </a:rPr>
              <a:t>the</a:t>
            </a:r>
            <a:r>
              <a:rPr sz="2000" spc="-10" dirty="0">
                <a:latin typeface="Calibri"/>
                <a:cs typeface="Calibri"/>
              </a:rPr>
              <a:t> </a:t>
            </a:r>
            <a:r>
              <a:rPr sz="2000" dirty="0">
                <a:latin typeface="Calibri"/>
                <a:cs typeface="Calibri"/>
              </a:rPr>
              <a:t>type</a:t>
            </a:r>
            <a:r>
              <a:rPr sz="2000" spc="-10" dirty="0">
                <a:latin typeface="Calibri"/>
                <a:cs typeface="Calibri"/>
              </a:rPr>
              <a:t> </a:t>
            </a:r>
            <a:r>
              <a:rPr sz="2000" spc="-5" dirty="0">
                <a:latin typeface="Calibri"/>
                <a:cs typeface="Calibri"/>
              </a:rPr>
              <a:t>of </a:t>
            </a:r>
            <a:r>
              <a:rPr sz="2000" dirty="0">
                <a:latin typeface="Calibri"/>
                <a:cs typeface="Calibri"/>
              </a:rPr>
              <a:t> </a:t>
            </a:r>
            <a:r>
              <a:rPr sz="2000" spc="-10" dirty="0">
                <a:latin typeface="Calibri"/>
                <a:cs typeface="Calibri"/>
              </a:rPr>
              <a:t>requirement, </a:t>
            </a:r>
            <a:endParaRPr lang="en-US" sz="2000" spc="-10" dirty="0">
              <a:latin typeface="Calibri"/>
              <a:cs typeface="Calibri"/>
            </a:endParaRPr>
          </a:p>
          <a:p>
            <a:pPr marL="927100" marR="5080" lvl="1" indent="-457200">
              <a:lnSpc>
                <a:spcPct val="90000"/>
              </a:lnSpc>
              <a:spcBef>
                <a:spcPts val="434"/>
              </a:spcBef>
              <a:buFont typeface="Courier New" panose="02070309020205020404" pitchFamily="49" charset="0"/>
              <a:buChar char="o"/>
              <a:tabLst>
                <a:tab pos="241300" algn="l"/>
              </a:tabLst>
            </a:pPr>
            <a:r>
              <a:rPr sz="2000" dirty="0">
                <a:latin typeface="Calibri"/>
                <a:cs typeface="Calibri"/>
              </a:rPr>
              <a:t>the </a:t>
            </a:r>
            <a:r>
              <a:rPr sz="2000" spc="-10" dirty="0">
                <a:latin typeface="Calibri"/>
                <a:cs typeface="Calibri"/>
              </a:rPr>
              <a:t>desired level </a:t>
            </a:r>
            <a:r>
              <a:rPr sz="2000" spc="-5" dirty="0">
                <a:latin typeface="Calibri"/>
                <a:cs typeface="Calibri"/>
              </a:rPr>
              <a:t>of </a:t>
            </a:r>
            <a:r>
              <a:rPr sz="2000" spc="-10" dirty="0">
                <a:latin typeface="Calibri"/>
                <a:cs typeface="Calibri"/>
              </a:rPr>
              <a:t>detail, </a:t>
            </a:r>
            <a:endParaRPr lang="en-US" sz="2000" spc="-10" dirty="0">
              <a:latin typeface="Calibri"/>
              <a:cs typeface="Calibri"/>
            </a:endParaRPr>
          </a:p>
          <a:p>
            <a:pPr marL="927100" marR="5080" lvl="1" indent="-457200">
              <a:lnSpc>
                <a:spcPct val="90000"/>
              </a:lnSpc>
              <a:spcBef>
                <a:spcPts val="434"/>
              </a:spcBef>
              <a:buFont typeface="Courier New" panose="02070309020205020404" pitchFamily="49" charset="0"/>
              <a:buChar char="o"/>
              <a:tabLst>
                <a:tab pos="241300" algn="l"/>
              </a:tabLst>
            </a:pPr>
            <a:r>
              <a:rPr sz="2000" dirty="0">
                <a:latin typeface="Calibri"/>
                <a:cs typeface="Calibri"/>
              </a:rPr>
              <a:t>and the </a:t>
            </a:r>
            <a:r>
              <a:rPr sz="2000" spc="-10" dirty="0">
                <a:latin typeface="Calibri"/>
                <a:cs typeface="Calibri"/>
              </a:rPr>
              <a:t>experience </a:t>
            </a:r>
            <a:r>
              <a:rPr sz="2000" spc="-5" dirty="0">
                <a:latin typeface="Calibri"/>
                <a:cs typeface="Calibri"/>
              </a:rPr>
              <a:t>of </a:t>
            </a:r>
            <a:r>
              <a:rPr sz="2000" dirty="0">
                <a:latin typeface="Calibri"/>
                <a:cs typeface="Calibri"/>
              </a:rPr>
              <a:t>the </a:t>
            </a:r>
            <a:r>
              <a:rPr sz="2000" spc="5" dirty="0">
                <a:latin typeface="Calibri"/>
                <a:cs typeface="Calibri"/>
              </a:rPr>
              <a:t> </a:t>
            </a:r>
            <a:r>
              <a:rPr sz="2000" spc="-10" dirty="0">
                <a:latin typeface="Calibri"/>
                <a:cs typeface="Calibri"/>
              </a:rPr>
              <a:t>requirements</a:t>
            </a:r>
            <a:r>
              <a:rPr sz="2000" spc="-5" dirty="0">
                <a:latin typeface="Calibri"/>
                <a:cs typeface="Calibri"/>
              </a:rPr>
              <a:t> engineer</a:t>
            </a:r>
            <a:r>
              <a:rPr sz="2000" spc="-15" dirty="0">
                <a:latin typeface="Calibri"/>
                <a:cs typeface="Calibri"/>
              </a:rPr>
              <a:t> </a:t>
            </a:r>
            <a:endParaRPr lang="en-US" sz="2000" spc="-15" dirty="0">
              <a:latin typeface="Calibri"/>
              <a:cs typeface="Calibri"/>
            </a:endParaRPr>
          </a:p>
          <a:p>
            <a:pPr marL="927100" marR="5080" lvl="1" indent="-457200">
              <a:lnSpc>
                <a:spcPct val="90000"/>
              </a:lnSpc>
              <a:spcBef>
                <a:spcPts val="434"/>
              </a:spcBef>
              <a:buFont typeface="Courier New" panose="02070309020205020404" pitchFamily="49" charset="0"/>
              <a:buChar char="o"/>
              <a:tabLst>
                <a:tab pos="241300" algn="l"/>
              </a:tabLst>
            </a:pPr>
            <a:r>
              <a:rPr sz="2000" dirty="0">
                <a:latin typeface="Calibri"/>
                <a:cs typeface="Calibri"/>
              </a:rPr>
              <a:t>and</a:t>
            </a:r>
            <a:r>
              <a:rPr sz="2000" spc="5" dirty="0">
                <a:latin typeface="Calibri"/>
                <a:cs typeface="Calibri"/>
              </a:rPr>
              <a:t> </a:t>
            </a:r>
            <a:r>
              <a:rPr sz="2000" dirty="0">
                <a:latin typeface="Calibri"/>
                <a:cs typeface="Calibri"/>
              </a:rPr>
              <a:t>the</a:t>
            </a:r>
            <a:r>
              <a:rPr sz="2000" spc="5" dirty="0">
                <a:latin typeface="Calibri"/>
                <a:cs typeface="Calibri"/>
              </a:rPr>
              <a:t> </a:t>
            </a:r>
            <a:r>
              <a:rPr sz="2000" spc="-10" dirty="0">
                <a:latin typeface="Calibri"/>
                <a:cs typeface="Calibri"/>
              </a:rPr>
              <a:t>interviewees</a:t>
            </a:r>
            <a:r>
              <a:rPr sz="2000" spc="-5" dirty="0">
                <a:latin typeface="Calibri"/>
                <a:cs typeface="Calibri"/>
              </a:rPr>
              <a:t> </a:t>
            </a:r>
            <a:r>
              <a:rPr sz="2000" dirty="0">
                <a:latin typeface="Calibri"/>
                <a:cs typeface="Calibri"/>
              </a:rPr>
              <a:t>with</a:t>
            </a:r>
            <a:r>
              <a:rPr sz="2000" spc="5" dirty="0">
                <a:latin typeface="Calibri"/>
                <a:cs typeface="Calibri"/>
              </a:rPr>
              <a:t> </a:t>
            </a:r>
            <a:r>
              <a:rPr sz="2000" spc="-25" dirty="0">
                <a:latin typeface="Calibri"/>
                <a:cs typeface="Calibri"/>
              </a:rPr>
              <a:t>different</a:t>
            </a:r>
            <a:r>
              <a:rPr sz="2000" spc="-10" dirty="0">
                <a:latin typeface="Calibri"/>
                <a:cs typeface="Calibri"/>
              </a:rPr>
              <a:t> elicitation </a:t>
            </a:r>
            <a:r>
              <a:rPr sz="2000" spc="-5" dirty="0">
                <a:latin typeface="Calibri"/>
                <a:cs typeface="Calibri"/>
              </a:rPr>
              <a:t> techniques.</a:t>
            </a:r>
            <a:endParaRPr sz="2000" dirty="0">
              <a:latin typeface="Calibri"/>
              <a:cs typeface="Calibri"/>
            </a:endParaRPr>
          </a:p>
          <a:p>
            <a:pPr marL="241300" marR="270510" indent="-228600">
              <a:lnSpc>
                <a:spcPct val="90000"/>
              </a:lnSpc>
              <a:spcBef>
                <a:spcPts val="1005"/>
              </a:spcBef>
              <a:buFont typeface="Arial MT"/>
              <a:buChar char="•"/>
              <a:tabLst>
                <a:tab pos="241300" algn="l"/>
              </a:tabLst>
            </a:pPr>
            <a:r>
              <a:rPr sz="2800" spc="-5" dirty="0">
                <a:latin typeface="Calibri"/>
                <a:cs typeface="Calibri"/>
              </a:rPr>
              <a:t>Social,</a:t>
            </a:r>
            <a:r>
              <a:rPr sz="2800" dirty="0">
                <a:latin typeface="Calibri"/>
                <a:cs typeface="Calibri"/>
              </a:rPr>
              <a:t> </a:t>
            </a:r>
            <a:r>
              <a:rPr sz="2800" spc="-10" dirty="0">
                <a:latin typeface="Calibri"/>
                <a:cs typeface="Calibri"/>
              </a:rPr>
              <a:t>group-dynamic,</a:t>
            </a:r>
            <a:r>
              <a:rPr sz="2800" spc="15" dirty="0">
                <a:latin typeface="Calibri"/>
                <a:cs typeface="Calibri"/>
              </a:rPr>
              <a:t> </a:t>
            </a:r>
            <a:r>
              <a:rPr sz="2800" dirty="0">
                <a:latin typeface="Calibri"/>
                <a:cs typeface="Calibri"/>
              </a:rPr>
              <a:t>and</a:t>
            </a:r>
            <a:r>
              <a:rPr sz="2800" spc="5" dirty="0">
                <a:latin typeface="Calibri"/>
                <a:cs typeface="Calibri"/>
              </a:rPr>
              <a:t> </a:t>
            </a:r>
            <a:r>
              <a:rPr sz="2800" spc="-10" dirty="0">
                <a:latin typeface="Calibri"/>
                <a:cs typeface="Calibri"/>
              </a:rPr>
              <a:t>cognitive </a:t>
            </a:r>
            <a:r>
              <a:rPr sz="2800" spc="-5" dirty="0">
                <a:latin typeface="Calibri"/>
                <a:cs typeface="Calibri"/>
              </a:rPr>
              <a:t>capabilities</a:t>
            </a:r>
            <a:r>
              <a:rPr sz="2800" spc="-10" dirty="0">
                <a:latin typeface="Calibri"/>
                <a:cs typeface="Calibri"/>
              </a:rPr>
              <a:t> </a:t>
            </a:r>
            <a:r>
              <a:rPr sz="2800" spc="-5" dirty="0">
                <a:latin typeface="Calibri"/>
                <a:cs typeface="Calibri"/>
              </a:rPr>
              <a:t>of </a:t>
            </a:r>
            <a:r>
              <a:rPr sz="2800" dirty="0">
                <a:latin typeface="Calibri"/>
                <a:cs typeface="Calibri"/>
              </a:rPr>
              <a:t>the</a:t>
            </a:r>
            <a:r>
              <a:rPr sz="2800" spc="20" dirty="0">
                <a:latin typeface="Calibri"/>
                <a:cs typeface="Calibri"/>
              </a:rPr>
              <a:t> </a:t>
            </a:r>
            <a:r>
              <a:rPr sz="2800" spc="-20" dirty="0">
                <a:latin typeface="Calibri"/>
                <a:cs typeface="Calibri"/>
              </a:rPr>
              <a:t>stakeholders </a:t>
            </a:r>
            <a:r>
              <a:rPr sz="2800" spc="-620" dirty="0">
                <a:latin typeface="Calibri"/>
                <a:cs typeface="Calibri"/>
              </a:rPr>
              <a:t> </a:t>
            </a:r>
            <a:r>
              <a:rPr sz="2800" dirty="0">
                <a:latin typeface="Calibri"/>
                <a:cs typeface="Calibri"/>
              </a:rPr>
              <a:t>also</a:t>
            </a:r>
            <a:r>
              <a:rPr sz="2800" spc="-5" dirty="0">
                <a:latin typeface="Calibri"/>
                <a:cs typeface="Calibri"/>
              </a:rPr>
              <a:t> influence</a:t>
            </a:r>
            <a:r>
              <a:rPr sz="2800" spc="-10" dirty="0">
                <a:latin typeface="Calibri"/>
                <a:cs typeface="Calibri"/>
              </a:rPr>
              <a:t> </a:t>
            </a:r>
            <a:r>
              <a:rPr sz="2800" spc="-5" dirty="0">
                <a:latin typeface="Calibri"/>
                <a:cs typeface="Calibri"/>
              </a:rPr>
              <a:t>the</a:t>
            </a:r>
            <a:r>
              <a:rPr sz="2800" spc="5" dirty="0">
                <a:latin typeface="Calibri"/>
                <a:cs typeface="Calibri"/>
              </a:rPr>
              <a:t> </a:t>
            </a:r>
            <a:r>
              <a:rPr sz="2800" spc="-5" dirty="0">
                <a:latin typeface="Calibri"/>
                <a:cs typeface="Calibri"/>
              </a:rPr>
              <a:t>choice</a:t>
            </a:r>
            <a:r>
              <a:rPr sz="2800" dirty="0">
                <a:latin typeface="Calibri"/>
                <a:cs typeface="Calibri"/>
              </a:rPr>
              <a:t> </a:t>
            </a:r>
            <a:r>
              <a:rPr sz="2800" spc="-5" dirty="0">
                <a:latin typeface="Calibri"/>
                <a:cs typeface="Calibri"/>
              </a:rPr>
              <a:t>of</a:t>
            </a:r>
            <a:r>
              <a:rPr sz="2800" dirty="0">
                <a:latin typeface="Calibri"/>
                <a:cs typeface="Calibri"/>
              </a:rPr>
              <a:t> </a:t>
            </a:r>
            <a:r>
              <a:rPr sz="2800" spc="-10" dirty="0">
                <a:latin typeface="Calibri"/>
                <a:cs typeface="Calibri"/>
              </a:rPr>
              <a:t>suitable elicitation</a:t>
            </a:r>
            <a:r>
              <a:rPr sz="2800" spc="-15" dirty="0">
                <a:latin typeface="Calibri"/>
                <a:cs typeface="Calibri"/>
              </a:rPr>
              <a:t> </a:t>
            </a:r>
            <a:r>
              <a:rPr sz="2800" spc="-10" dirty="0">
                <a:latin typeface="Calibri"/>
                <a:cs typeface="Calibri"/>
              </a:rPr>
              <a:t>techniques </a:t>
            </a:r>
            <a:r>
              <a:rPr sz="2800" spc="-5" dirty="0">
                <a:latin typeface="Calibri"/>
                <a:cs typeface="Calibri"/>
              </a:rPr>
              <a:t> </a:t>
            </a:r>
            <a:r>
              <a:rPr sz="2800" spc="-25" dirty="0">
                <a:latin typeface="Calibri"/>
                <a:cs typeface="Calibri"/>
              </a:rPr>
              <a:t>significantly.</a:t>
            </a:r>
            <a:endParaRPr sz="2800"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05FB-7A81-AEFA-1EE3-83EEA154A1CA}"/>
              </a:ext>
            </a:extLst>
          </p:cNvPr>
          <p:cNvSpPr>
            <a:spLocks noGrp="1"/>
          </p:cNvSpPr>
          <p:nvPr>
            <p:ph type="title"/>
          </p:nvPr>
        </p:nvSpPr>
        <p:spPr>
          <a:xfrm>
            <a:off x="916939" y="308863"/>
            <a:ext cx="10358120" cy="677108"/>
          </a:xfrm>
        </p:spPr>
        <p:txBody>
          <a:bodyPr/>
          <a:lstStyle/>
          <a:p>
            <a:r>
              <a:rPr lang="en-US" dirty="0"/>
              <a:t>Agenda</a:t>
            </a:r>
            <a:endParaRPr lang="en-PK" dirty="0"/>
          </a:p>
        </p:txBody>
      </p:sp>
      <p:sp>
        <p:nvSpPr>
          <p:cNvPr id="4" name="object 3">
            <a:extLst>
              <a:ext uri="{FF2B5EF4-FFF2-40B4-BE49-F238E27FC236}">
                <a16:creationId xmlns:a16="http://schemas.microsoft.com/office/drawing/2014/main" id="{ADE66714-B7B9-C3A4-1B28-118792AE9A78}"/>
              </a:ext>
            </a:extLst>
          </p:cNvPr>
          <p:cNvSpPr txBox="1">
            <a:spLocks noGrp="1"/>
          </p:cNvSpPr>
          <p:nvPr>
            <p:ph type="body" idx="1"/>
          </p:nvPr>
        </p:nvSpPr>
        <p:spPr>
          <a:xfrm>
            <a:off x="609600" y="2362200"/>
            <a:ext cx="7194550" cy="2795637"/>
          </a:xfrm>
          <a:prstGeom prst="rect">
            <a:avLst/>
          </a:prstGeom>
        </p:spPr>
        <p:txBody>
          <a:bodyPr vert="horz" wrap="square" lIns="0" tIns="12700" rIns="0" bIns="0" rtlCol="0">
            <a:spAutoFit/>
          </a:bodyPr>
          <a:lstStyle/>
          <a:p>
            <a:pPr marL="342900" indent="-342900" algn="l">
              <a:lnSpc>
                <a:spcPts val="2735"/>
              </a:lnSpc>
              <a:spcBef>
                <a:spcPts val="100"/>
              </a:spcBef>
              <a:buFont typeface="Arial" panose="020B0604020202020204" pitchFamily="34" charset="0"/>
              <a:buChar char="•"/>
            </a:pPr>
            <a:r>
              <a:rPr sz="2400" spc="-30" dirty="0">
                <a:latin typeface="Calibri"/>
                <a:cs typeface="Calibri"/>
              </a:rPr>
              <a:t>Kano’s</a:t>
            </a:r>
            <a:r>
              <a:rPr sz="2400" spc="-50" dirty="0">
                <a:latin typeface="Calibri"/>
                <a:cs typeface="Calibri"/>
              </a:rPr>
              <a:t> </a:t>
            </a:r>
            <a:r>
              <a:rPr sz="2400" dirty="0">
                <a:latin typeface="Calibri"/>
                <a:cs typeface="Calibri"/>
              </a:rPr>
              <a:t>Model</a:t>
            </a:r>
            <a:endParaRPr lang="en-US" sz="2400" dirty="0">
              <a:latin typeface="Calibri"/>
              <a:cs typeface="Calibri"/>
            </a:endParaRPr>
          </a:p>
          <a:p>
            <a:pPr marL="342900" indent="-342900" algn="l">
              <a:lnSpc>
                <a:spcPts val="2735"/>
              </a:lnSpc>
              <a:spcBef>
                <a:spcPts val="100"/>
              </a:spcBef>
              <a:buFont typeface="Arial" panose="020B0604020202020204" pitchFamily="34" charset="0"/>
              <a:buChar char="•"/>
            </a:pPr>
            <a:endParaRPr lang="en-US" sz="2400" spc="-5" dirty="0">
              <a:latin typeface="Calibri"/>
              <a:cs typeface="Calibri"/>
            </a:endParaRPr>
          </a:p>
          <a:p>
            <a:pPr marL="342900" indent="-342900" algn="l">
              <a:lnSpc>
                <a:spcPts val="2735"/>
              </a:lnSpc>
              <a:buFont typeface="Arial" panose="020B0604020202020204" pitchFamily="34" charset="0"/>
              <a:buChar char="•"/>
            </a:pPr>
            <a:r>
              <a:rPr sz="2400" spc="-5" dirty="0">
                <a:latin typeface="Calibri"/>
                <a:cs typeface="Calibri"/>
              </a:rPr>
              <a:t>Selection</a:t>
            </a:r>
            <a:r>
              <a:rPr sz="2400" spc="-15" dirty="0">
                <a:latin typeface="Calibri"/>
                <a:cs typeface="Calibri"/>
              </a:rPr>
              <a:t> </a:t>
            </a:r>
            <a:r>
              <a:rPr sz="2400" spc="-5" dirty="0">
                <a:latin typeface="Calibri"/>
                <a:cs typeface="Calibri"/>
              </a:rPr>
              <a:t>of</a:t>
            </a:r>
            <a:r>
              <a:rPr sz="2400" spc="-10" dirty="0">
                <a:latin typeface="Calibri"/>
                <a:cs typeface="Calibri"/>
              </a:rPr>
              <a:t> elicitation</a:t>
            </a:r>
            <a:r>
              <a:rPr sz="2400" spc="-15" dirty="0">
                <a:latin typeface="Calibri"/>
                <a:cs typeface="Calibri"/>
              </a:rPr>
              <a:t> </a:t>
            </a:r>
            <a:r>
              <a:rPr sz="2400" spc="-5" dirty="0">
                <a:latin typeface="Calibri"/>
                <a:cs typeface="Calibri"/>
              </a:rPr>
              <a:t>techniques</a:t>
            </a:r>
            <a:endParaRPr lang="en-US" sz="2400" spc="-5" dirty="0">
              <a:latin typeface="Calibri"/>
              <a:cs typeface="Calibri"/>
            </a:endParaRPr>
          </a:p>
          <a:p>
            <a:pPr marL="342900" indent="-342900" algn="l">
              <a:lnSpc>
                <a:spcPts val="2735"/>
              </a:lnSpc>
              <a:buFont typeface="Arial" panose="020B0604020202020204" pitchFamily="34" charset="0"/>
              <a:buChar char="•"/>
            </a:pPr>
            <a:endParaRPr sz="2400" dirty="0">
              <a:latin typeface="Calibri"/>
              <a:cs typeface="Calibri"/>
            </a:endParaRPr>
          </a:p>
          <a:p>
            <a:pPr marL="353060" marR="5080" indent="-342900" algn="l">
              <a:lnSpc>
                <a:spcPts val="2590"/>
              </a:lnSpc>
              <a:spcBef>
                <a:spcPts val="1040"/>
              </a:spcBef>
              <a:buFont typeface="Arial" panose="020B0604020202020204" pitchFamily="34" charset="0"/>
              <a:buChar char="•"/>
            </a:pPr>
            <a:r>
              <a:rPr sz="2400" spc="-15" dirty="0">
                <a:latin typeface="Calibri"/>
                <a:cs typeface="Calibri"/>
              </a:rPr>
              <a:t>Categorization</a:t>
            </a:r>
            <a:r>
              <a:rPr sz="2400" spc="-10" dirty="0">
                <a:latin typeface="Calibri"/>
                <a:cs typeface="Calibri"/>
              </a:rPr>
              <a:t> </a:t>
            </a:r>
            <a:r>
              <a:rPr sz="2400" dirty="0">
                <a:latin typeface="Calibri"/>
                <a:cs typeface="Calibri"/>
              </a:rPr>
              <a:t>of </a:t>
            </a:r>
            <a:r>
              <a:rPr sz="2400" spc="-10" dirty="0">
                <a:latin typeface="Calibri"/>
                <a:cs typeface="Calibri"/>
              </a:rPr>
              <a:t>elicitation</a:t>
            </a:r>
            <a:r>
              <a:rPr sz="2400" spc="-20" dirty="0">
                <a:latin typeface="Calibri"/>
                <a:cs typeface="Calibri"/>
              </a:rPr>
              <a:t> </a:t>
            </a:r>
            <a:r>
              <a:rPr sz="2400" spc="-5" dirty="0">
                <a:latin typeface="Calibri"/>
                <a:cs typeface="Calibri"/>
              </a:rPr>
              <a:t>techniques </a:t>
            </a:r>
            <a:r>
              <a:rPr sz="2400" spc="-10" dirty="0">
                <a:latin typeface="Calibri"/>
                <a:cs typeface="Calibri"/>
              </a:rPr>
              <a:t>by</a:t>
            </a:r>
            <a:r>
              <a:rPr sz="2400" dirty="0">
                <a:latin typeface="Calibri"/>
                <a:cs typeface="Calibri"/>
              </a:rPr>
              <a:t> IREB </a:t>
            </a:r>
            <a:endParaRPr lang="en-US" sz="2400" dirty="0">
              <a:latin typeface="Calibri"/>
              <a:cs typeface="Calibri"/>
            </a:endParaRPr>
          </a:p>
          <a:p>
            <a:pPr marL="353060" marR="5080" indent="-342900" algn="l">
              <a:lnSpc>
                <a:spcPts val="2590"/>
              </a:lnSpc>
              <a:spcBef>
                <a:spcPts val="1040"/>
              </a:spcBef>
              <a:buFont typeface="Arial" panose="020B0604020202020204" pitchFamily="34" charset="0"/>
              <a:buChar char="•"/>
            </a:pPr>
            <a:endParaRPr lang="en-US" sz="2400" dirty="0">
              <a:latin typeface="Calibri"/>
              <a:cs typeface="Calibri"/>
            </a:endParaRPr>
          </a:p>
          <a:p>
            <a:pPr marL="353060" marR="5080" indent="-342900" algn="l">
              <a:lnSpc>
                <a:spcPts val="2590"/>
              </a:lnSpc>
              <a:spcBef>
                <a:spcPts val="1040"/>
              </a:spcBef>
              <a:buFont typeface="Arial" panose="020B0604020202020204" pitchFamily="34" charset="0"/>
              <a:buChar char="•"/>
            </a:pPr>
            <a:r>
              <a:rPr sz="2400" spc="5" dirty="0">
                <a:latin typeface="Calibri"/>
                <a:cs typeface="Calibri"/>
              </a:rPr>
              <a:t> </a:t>
            </a:r>
            <a:r>
              <a:rPr sz="2400" spc="-15" dirty="0">
                <a:latin typeface="Calibri"/>
                <a:cs typeface="Calibri"/>
              </a:rPr>
              <a:t>Software</a:t>
            </a:r>
            <a:r>
              <a:rPr sz="2400" spc="10" dirty="0">
                <a:latin typeface="Calibri"/>
                <a:cs typeface="Calibri"/>
              </a:rPr>
              <a:t> </a:t>
            </a:r>
            <a:r>
              <a:rPr sz="2400" spc="-10" dirty="0">
                <a:latin typeface="Calibri"/>
                <a:cs typeface="Calibri"/>
              </a:rPr>
              <a:t>requirement</a:t>
            </a:r>
            <a:r>
              <a:rPr sz="2400" spc="20" dirty="0">
                <a:latin typeface="Calibri"/>
                <a:cs typeface="Calibri"/>
              </a:rPr>
              <a:t> </a:t>
            </a:r>
            <a:r>
              <a:rPr lang="en-US" sz="2400" spc="-10" dirty="0">
                <a:latin typeface="Calibri"/>
                <a:cs typeface="Calibri"/>
              </a:rPr>
              <a:t>E</a:t>
            </a:r>
            <a:r>
              <a:rPr sz="2400" spc="-10" dirty="0">
                <a:latin typeface="Calibri"/>
                <a:cs typeface="Calibri"/>
              </a:rPr>
              <a:t>licitation</a:t>
            </a:r>
            <a:r>
              <a:rPr sz="2400" dirty="0">
                <a:latin typeface="Calibri"/>
                <a:cs typeface="Calibri"/>
              </a:rPr>
              <a:t> </a:t>
            </a:r>
            <a:r>
              <a:rPr lang="en-US" sz="2400" spc="-5" dirty="0">
                <a:latin typeface="Calibri"/>
                <a:cs typeface="Calibri"/>
              </a:rPr>
              <a:t>M</a:t>
            </a:r>
            <a:r>
              <a:rPr sz="2400" spc="-5" dirty="0">
                <a:latin typeface="Calibri"/>
                <a:cs typeface="Calibri"/>
              </a:rPr>
              <a:t>ethodologies</a:t>
            </a:r>
            <a:endParaRPr sz="2400" dirty="0">
              <a:latin typeface="Calibri"/>
              <a:cs typeface="Calibri"/>
            </a:endParaRPr>
          </a:p>
        </p:txBody>
      </p:sp>
    </p:spTree>
    <p:extLst>
      <p:ext uri="{BB962C8B-B14F-4D97-AF65-F5344CB8AC3E}">
        <p14:creationId xmlns:p14="http://schemas.microsoft.com/office/powerpoint/2010/main" val="2058380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93239"/>
            <a:ext cx="10147300" cy="1221105"/>
          </a:xfrm>
          <a:prstGeom prst="rect">
            <a:avLst/>
          </a:prstGeom>
        </p:spPr>
        <p:txBody>
          <a:bodyPr vert="horz" wrap="square" lIns="0" tIns="55244" rIns="0" bIns="0" rtlCol="0">
            <a:spAutoFit/>
          </a:bodyPr>
          <a:lstStyle/>
          <a:p>
            <a:pPr marL="241300" marR="5080" indent="-228600">
              <a:lnSpc>
                <a:spcPct val="90000"/>
              </a:lnSpc>
              <a:spcBef>
                <a:spcPts val="434"/>
              </a:spcBef>
              <a:buFont typeface="Arial MT"/>
              <a:buChar char="•"/>
              <a:tabLst>
                <a:tab pos="241300" algn="l"/>
              </a:tabLst>
            </a:pPr>
            <a:r>
              <a:rPr sz="2800" spc="-5" dirty="0">
                <a:latin typeface="Calibri"/>
                <a:cs typeface="Calibri"/>
              </a:rPr>
              <a:t>Another</a:t>
            </a:r>
            <a:r>
              <a:rPr sz="2800" spc="10" dirty="0">
                <a:latin typeface="Calibri"/>
                <a:cs typeface="Calibri"/>
              </a:rPr>
              <a:t> </a:t>
            </a:r>
            <a:r>
              <a:rPr sz="2800" spc="-10" dirty="0">
                <a:latin typeface="Calibri"/>
                <a:cs typeface="Calibri"/>
              </a:rPr>
              <a:t>influence</a:t>
            </a:r>
            <a:r>
              <a:rPr sz="2800" spc="-15" dirty="0">
                <a:latin typeface="Calibri"/>
                <a:cs typeface="Calibri"/>
              </a:rPr>
              <a:t> factor</a:t>
            </a:r>
            <a:r>
              <a:rPr sz="2800" dirty="0">
                <a:latin typeface="Calibri"/>
                <a:cs typeface="Calibri"/>
              </a:rPr>
              <a:t> is </a:t>
            </a:r>
            <a:r>
              <a:rPr sz="2800" spc="-5" dirty="0">
                <a:latin typeface="Calibri"/>
                <a:cs typeface="Calibri"/>
              </a:rPr>
              <a:t>whether</a:t>
            </a:r>
            <a:r>
              <a:rPr sz="2800" spc="5" dirty="0">
                <a:latin typeface="Calibri"/>
                <a:cs typeface="Calibri"/>
              </a:rPr>
              <a:t> </a:t>
            </a:r>
            <a:r>
              <a:rPr sz="2800" dirty="0">
                <a:latin typeface="Calibri"/>
                <a:cs typeface="Calibri"/>
              </a:rPr>
              <a:t>the</a:t>
            </a:r>
            <a:r>
              <a:rPr sz="2800" spc="-15" dirty="0">
                <a:latin typeface="Calibri"/>
                <a:cs typeface="Calibri"/>
              </a:rPr>
              <a:t> </a:t>
            </a:r>
            <a:r>
              <a:rPr sz="2800" spc="-5" dirty="0">
                <a:latin typeface="Calibri"/>
                <a:cs typeface="Calibri"/>
              </a:rPr>
              <a:t>elicited</a:t>
            </a:r>
            <a:r>
              <a:rPr sz="2800" spc="5" dirty="0">
                <a:latin typeface="Calibri"/>
                <a:cs typeface="Calibri"/>
              </a:rPr>
              <a:t> </a:t>
            </a:r>
            <a:r>
              <a:rPr sz="2800" spc="-10" dirty="0">
                <a:latin typeface="Calibri"/>
                <a:cs typeface="Calibri"/>
              </a:rPr>
              <a:t>knowledge</a:t>
            </a:r>
            <a:r>
              <a:rPr sz="2800" spc="-15" dirty="0">
                <a:latin typeface="Calibri"/>
                <a:cs typeface="Calibri"/>
              </a:rPr>
              <a:t> </a:t>
            </a:r>
            <a:r>
              <a:rPr sz="2800" dirty="0">
                <a:latin typeface="Calibri"/>
                <a:cs typeface="Calibri"/>
              </a:rPr>
              <a:t>is</a:t>
            </a:r>
            <a:r>
              <a:rPr sz="2800" spc="5" dirty="0">
                <a:latin typeface="Calibri"/>
                <a:cs typeface="Calibri"/>
              </a:rPr>
              <a:t> </a:t>
            </a:r>
            <a:r>
              <a:rPr sz="2800" spc="-10" dirty="0">
                <a:latin typeface="Calibri"/>
                <a:cs typeface="Calibri"/>
              </a:rPr>
              <a:t>explicit </a:t>
            </a:r>
            <a:r>
              <a:rPr sz="2800" spc="-620" dirty="0">
                <a:latin typeface="Calibri"/>
                <a:cs typeface="Calibri"/>
              </a:rPr>
              <a:t> </a:t>
            </a:r>
            <a:r>
              <a:rPr sz="2800" spc="-5" dirty="0">
                <a:latin typeface="Calibri"/>
                <a:cs typeface="Calibri"/>
              </a:rPr>
              <a:t>(consciously</a:t>
            </a:r>
            <a:r>
              <a:rPr sz="2800" spc="5" dirty="0">
                <a:latin typeface="Calibri"/>
                <a:cs typeface="Calibri"/>
              </a:rPr>
              <a:t> </a:t>
            </a:r>
            <a:r>
              <a:rPr sz="2800" spc="-5" dirty="0">
                <a:latin typeface="Calibri"/>
                <a:cs typeface="Calibri"/>
              </a:rPr>
              <a:t>known)</a:t>
            </a:r>
            <a:r>
              <a:rPr sz="2800" spc="5" dirty="0">
                <a:latin typeface="Calibri"/>
                <a:cs typeface="Calibri"/>
              </a:rPr>
              <a:t> </a:t>
            </a:r>
            <a:r>
              <a:rPr sz="2800" spc="-5" dirty="0">
                <a:latin typeface="Calibri"/>
                <a:cs typeface="Calibri"/>
              </a:rPr>
              <a:t>by </a:t>
            </a:r>
            <a:r>
              <a:rPr sz="2800" dirty="0">
                <a:latin typeface="Calibri"/>
                <a:cs typeface="Calibri"/>
              </a:rPr>
              <a:t>each</a:t>
            </a:r>
            <a:r>
              <a:rPr sz="2800" spc="5" dirty="0">
                <a:latin typeface="Calibri"/>
                <a:cs typeface="Calibri"/>
              </a:rPr>
              <a:t> </a:t>
            </a:r>
            <a:r>
              <a:rPr sz="2800" spc="-5" dirty="0">
                <a:latin typeface="Calibri"/>
                <a:cs typeface="Calibri"/>
              </a:rPr>
              <a:t>individual</a:t>
            </a:r>
            <a:r>
              <a:rPr sz="2800" spc="5" dirty="0">
                <a:latin typeface="Calibri"/>
                <a:cs typeface="Calibri"/>
              </a:rPr>
              <a:t> </a:t>
            </a:r>
            <a:r>
              <a:rPr sz="2800" spc="-20" dirty="0">
                <a:latin typeface="Calibri"/>
                <a:cs typeface="Calibri"/>
              </a:rPr>
              <a:t>stakeholder</a:t>
            </a:r>
            <a:r>
              <a:rPr sz="2800" spc="-5" dirty="0">
                <a:latin typeface="Calibri"/>
                <a:cs typeface="Calibri"/>
              </a:rPr>
              <a:t> or</a:t>
            </a:r>
            <a:r>
              <a:rPr sz="2800" dirty="0">
                <a:latin typeface="Calibri"/>
                <a:cs typeface="Calibri"/>
              </a:rPr>
              <a:t> </a:t>
            </a:r>
            <a:r>
              <a:rPr sz="2800" spc="-5" dirty="0">
                <a:latin typeface="Calibri"/>
                <a:cs typeface="Calibri"/>
              </a:rPr>
              <a:t>if</a:t>
            </a:r>
            <a:r>
              <a:rPr sz="2800" dirty="0">
                <a:latin typeface="Calibri"/>
                <a:cs typeface="Calibri"/>
              </a:rPr>
              <a:t> </a:t>
            </a:r>
            <a:r>
              <a:rPr sz="2800" spc="-5" dirty="0">
                <a:latin typeface="Calibri"/>
                <a:cs typeface="Calibri"/>
              </a:rPr>
              <a:t>it</a:t>
            </a:r>
            <a:r>
              <a:rPr sz="2800" spc="10" dirty="0">
                <a:latin typeface="Calibri"/>
                <a:cs typeface="Calibri"/>
              </a:rPr>
              <a:t> </a:t>
            </a:r>
            <a:r>
              <a:rPr sz="2800" dirty="0">
                <a:latin typeface="Calibri"/>
                <a:cs typeface="Calibri"/>
              </a:rPr>
              <a:t>is</a:t>
            </a:r>
            <a:r>
              <a:rPr sz="2800" spc="5" dirty="0">
                <a:latin typeface="Calibri"/>
                <a:cs typeface="Calibri"/>
              </a:rPr>
              <a:t> </a:t>
            </a:r>
            <a:r>
              <a:rPr sz="2800" spc="-5" dirty="0">
                <a:latin typeface="Calibri"/>
                <a:cs typeface="Calibri"/>
              </a:rPr>
              <a:t>implicit </a:t>
            </a:r>
            <a:r>
              <a:rPr sz="2800" dirty="0">
                <a:latin typeface="Calibri"/>
                <a:cs typeface="Calibri"/>
              </a:rPr>
              <a:t> </a:t>
            </a:r>
            <a:r>
              <a:rPr sz="2800" spc="-5" dirty="0">
                <a:latin typeface="Calibri"/>
                <a:cs typeface="Calibri"/>
              </a:rPr>
              <a:t>or</a:t>
            </a:r>
            <a:r>
              <a:rPr sz="2800" spc="-10" dirty="0">
                <a:latin typeface="Calibri"/>
                <a:cs typeface="Calibri"/>
              </a:rPr>
              <a:t> unconscious</a:t>
            </a:r>
            <a:r>
              <a:rPr sz="2800" spc="45" dirty="0">
                <a:latin typeface="Calibri"/>
                <a:cs typeface="Calibri"/>
              </a:rPr>
              <a:t> </a:t>
            </a:r>
            <a:r>
              <a:rPr sz="2800" spc="-5" dirty="0">
                <a:latin typeface="Calibri"/>
                <a:cs typeface="Calibri"/>
              </a:rPr>
              <a:t>(i.e., </a:t>
            </a:r>
            <a:r>
              <a:rPr sz="2800" spc="-10" dirty="0">
                <a:latin typeface="Calibri"/>
                <a:cs typeface="Calibri"/>
              </a:rPr>
              <a:t>covert).</a:t>
            </a:r>
            <a:endParaRPr sz="28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5806440" cy="695960"/>
          </a:xfrm>
          <a:prstGeom prst="rect">
            <a:avLst/>
          </a:prstGeom>
        </p:spPr>
        <p:txBody>
          <a:bodyPr vert="horz" wrap="square" lIns="0" tIns="12700" rIns="0" bIns="0" rtlCol="0">
            <a:spAutoFit/>
          </a:bodyPr>
          <a:lstStyle/>
          <a:p>
            <a:pPr marL="12700">
              <a:lnSpc>
                <a:spcPct val="100000"/>
              </a:lnSpc>
              <a:spcBef>
                <a:spcPts val="100"/>
              </a:spcBef>
            </a:pPr>
            <a:r>
              <a:rPr spc="-25" dirty="0"/>
              <a:t>Organizational</a:t>
            </a:r>
            <a:r>
              <a:rPr spc="5" dirty="0"/>
              <a:t> </a:t>
            </a:r>
            <a:r>
              <a:rPr dirty="0"/>
              <a:t>risk</a:t>
            </a:r>
            <a:r>
              <a:rPr spc="-20" dirty="0"/>
              <a:t> </a:t>
            </a:r>
            <a:r>
              <a:rPr spc="-35" dirty="0"/>
              <a:t>factors</a:t>
            </a:r>
          </a:p>
        </p:txBody>
      </p:sp>
      <p:sp>
        <p:nvSpPr>
          <p:cNvPr id="3" name="object 3"/>
          <p:cNvSpPr txBox="1"/>
          <p:nvPr/>
        </p:nvSpPr>
        <p:spPr>
          <a:xfrm>
            <a:off x="916939" y="1793239"/>
            <a:ext cx="10039985" cy="1989455"/>
          </a:xfrm>
          <a:prstGeom prst="rect">
            <a:avLst/>
          </a:prstGeom>
        </p:spPr>
        <p:txBody>
          <a:bodyPr vert="horz" wrap="square" lIns="0" tIns="55244" rIns="0" bIns="0" rtlCol="0">
            <a:spAutoFit/>
          </a:bodyPr>
          <a:lstStyle/>
          <a:p>
            <a:pPr marL="241300" marR="5080" indent="-228600">
              <a:lnSpc>
                <a:spcPct val="90000"/>
              </a:lnSpc>
              <a:spcBef>
                <a:spcPts val="434"/>
              </a:spcBef>
              <a:buFont typeface="Arial MT"/>
              <a:buChar char="•"/>
              <a:tabLst>
                <a:tab pos="241300" algn="l"/>
              </a:tabLst>
            </a:pPr>
            <a:r>
              <a:rPr sz="2800" spc="-15" dirty="0">
                <a:latin typeface="Calibri"/>
                <a:cs typeface="Calibri"/>
              </a:rPr>
              <a:t>Organizational</a:t>
            </a:r>
            <a:r>
              <a:rPr sz="2800" spc="-30" dirty="0">
                <a:latin typeface="Calibri"/>
                <a:cs typeface="Calibri"/>
              </a:rPr>
              <a:t> </a:t>
            </a:r>
            <a:r>
              <a:rPr sz="2800" dirty="0">
                <a:latin typeface="Calibri"/>
                <a:cs typeface="Calibri"/>
              </a:rPr>
              <a:t>risk</a:t>
            </a:r>
            <a:r>
              <a:rPr sz="2800" spc="-5" dirty="0">
                <a:latin typeface="Calibri"/>
                <a:cs typeface="Calibri"/>
              </a:rPr>
              <a:t> </a:t>
            </a:r>
            <a:r>
              <a:rPr sz="2800" spc="-20" dirty="0">
                <a:latin typeface="Calibri"/>
                <a:cs typeface="Calibri"/>
              </a:rPr>
              <a:t>factors</a:t>
            </a:r>
            <a:r>
              <a:rPr sz="2800" spc="5" dirty="0">
                <a:latin typeface="Calibri"/>
                <a:cs typeface="Calibri"/>
              </a:rPr>
              <a:t> </a:t>
            </a:r>
            <a:r>
              <a:rPr sz="2800" spc="-5" dirty="0">
                <a:latin typeface="Calibri"/>
                <a:cs typeface="Calibri"/>
              </a:rPr>
              <a:t>need</a:t>
            </a:r>
            <a:r>
              <a:rPr sz="2800" dirty="0">
                <a:latin typeface="Calibri"/>
                <a:cs typeface="Calibri"/>
              </a:rPr>
              <a:t> </a:t>
            </a:r>
            <a:r>
              <a:rPr sz="2800" spc="-20" dirty="0">
                <a:latin typeface="Calibri"/>
                <a:cs typeface="Calibri"/>
              </a:rPr>
              <a:t>to</a:t>
            </a:r>
            <a:r>
              <a:rPr sz="2800" spc="-5" dirty="0">
                <a:latin typeface="Calibri"/>
                <a:cs typeface="Calibri"/>
              </a:rPr>
              <a:t> be</a:t>
            </a:r>
            <a:r>
              <a:rPr sz="2800" spc="-10" dirty="0">
                <a:latin typeface="Calibri"/>
                <a:cs typeface="Calibri"/>
              </a:rPr>
              <a:t> </a:t>
            </a:r>
            <a:r>
              <a:rPr sz="2800" spc="-20" dirty="0">
                <a:latin typeface="Calibri"/>
                <a:cs typeface="Calibri"/>
              </a:rPr>
              <a:t>investigated</a:t>
            </a:r>
            <a:r>
              <a:rPr sz="2800" spc="-15" dirty="0">
                <a:latin typeface="Calibri"/>
                <a:cs typeface="Calibri"/>
              </a:rPr>
              <a:t> </a:t>
            </a:r>
            <a:r>
              <a:rPr sz="2800" dirty="0">
                <a:latin typeface="Calibri"/>
                <a:cs typeface="Calibri"/>
              </a:rPr>
              <a:t>as</a:t>
            </a:r>
            <a:r>
              <a:rPr sz="2800" spc="-5" dirty="0">
                <a:latin typeface="Calibri"/>
                <a:cs typeface="Calibri"/>
              </a:rPr>
              <a:t> </a:t>
            </a:r>
            <a:r>
              <a:rPr sz="2800" i="1" spc="-10" dirty="0">
                <a:latin typeface="Calibri"/>
                <a:cs typeface="Calibri"/>
              </a:rPr>
              <a:t>Organizational </a:t>
            </a:r>
            <a:r>
              <a:rPr sz="2800" i="1" spc="-620" dirty="0">
                <a:latin typeface="Calibri"/>
                <a:cs typeface="Calibri"/>
              </a:rPr>
              <a:t> </a:t>
            </a:r>
            <a:r>
              <a:rPr sz="2800" i="1" spc="-5" dirty="0">
                <a:latin typeface="Calibri"/>
                <a:cs typeface="Calibri"/>
              </a:rPr>
              <a:t>influences</a:t>
            </a:r>
            <a:r>
              <a:rPr sz="2800" i="1" spc="-25" dirty="0">
                <a:latin typeface="Calibri"/>
                <a:cs typeface="Calibri"/>
              </a:rPr>
              <a:t> </a:t>
            </a:r>
            <a:r>
              <a:rPr sz="2800" spc="-10" dirty="0">
                <a:latin typeface="Calibri"/>
                <a:cs typeface="Calibri"/>
              </a:rPr>
              <a:t>well.</a:t>
            </a:r>
            <a:r>
              <a:rPr sz="2800" dirty="0">
                <a:latin typeface="Calibri"/>
                <a:cs typeface="Calibri"/>
              </a:rPr>
              <a:t> </a:t>
            </a:r>
            <a:r>
              <a:rPr sz="2800" spc="-5" dirty="0">
                <a:latin typeface="Calibri"/>
                <a:cs typeface="Calibri"/>
              </a:rPr>
              <a:t>Among</a:t>
            </a:r>
            <a:r>
              <a:rPr sz="2800" spc="10" dirty="0">
                <a:latin typeface="Calibri"/>
                <a:cs typeface="Calibri"/>
              </a:rPr>
              <a:t> </a:t>
            </a:r>
            <a:r>
              <a:rPr sz="2800" spc="-5" dirty="0">
                <a:latin typeface="Calibri"/>
                <a:cs typeface="Calibri"/>
              </a:rPr>
              <a:t>other</a:t>
            </a:r>
            <a:r>
              <a:rPr sz="2800" dirty="0">
                <a:latin typeface="Calibri"/>
                <a:cs typeface="Calibri"/>
              </a:rPr>
              <a:t> </a:t>
            </a:r>
            <a:r>
              <a:rPr sz="2800" spc="-5" dirty="0">
                <a:latin typeface="Calibri"/>
                <a:cs typeface="Calibri"/>
              </a:rPr>
              <a:t>things,</a:t>
            </a:r>
            <a:r>
              <a:rPr sz="2800" spc="10" dirty="0">
                <a:latin typeface="Calibri"/>
                <a:cs typeface="Calibri"/>
              </a:rPr>
              <a:t> </a:t>
            </a:r>
            <a:r>
              <a:rPr sz="2800" dirty="0">
                <a:latin typeface="Calibri"/>
                <a:cs typeface="Calibri"/>
              </a:rPr>
              <a:t>this</a:t>
            </a:r>
            <a:r>
              <a:rPr sz="2800" spc="5" dirty="0">
                <a:latin typeface="Calibri"/>
                <a:cs typeface="Calibri"/>
              </a:rPr>
              <a:t> </a:t>
            </a:r>
            <a:r>
              <a:rPr sz="2800" spc="-10" dirty="0">
                <a:latin typeface="Calibri"/>
                <a:cs typeface="Calibri"/>
              </a:rPr>
              <a:t>comprises</a:t>
            </a:r>
            <a:r>
              <a:rPr sz="2800" spc="10" dirty="0">
                <a:latin typeface="Calibri"/>
                <a:cs typeface="Calibri"/>
              </a:rPr>
              <a:t> </a:t>
            </a:r>
            <a:r>
              <a:rPr sz="2800" dirty="0">
                <a:latin typeface="Calibri"/>
                <a:cs typeface="Calibri"/>
              </a:rPr>
              <a:t>the</a:t>
            </a:r>
            <a:r>
              <a:rPr sz="2800" spc="5" dirty="0">
                <a:latin typeface="Calibri"/>
                <a:cs typeface="Calibri"/>
              </a:rPr>
              <a:t> </a:t>
            </a:r>
            <a:r>
              <a:rPr sz="2800" spc="-5" dirty="0">
                <a:latin typeface="Calibri"/>
                <a:cs typeface="Calibri"/>
              </a:rPr>
              <a:t>distinction </a:t>
            </a:r>
            <a:r>
              <a:rPr sz="2800" dirty="0">
                <a:latin typeface="Calibri"/>
                <a:cs typeface="Calibri"/>
              </a:rPr>
              <a:t> </a:t>
            </a:r>
            <a:r>
              <a:rPr sz="2800" spc="-10" dirty="0">
                <a:latin typeface="Calibri"/>
                <a:cs typeface="Calibri"/>
              </a:rPr>
              <a:t>between</a:t>
            </a:r>
            <a:r>
              <a:rPr sz="2800" spc="-5" dirty="0">
                <a:latin typeface="Calibri"/>
                <a:cs typeface="Calibri"/>
              </a:rPr>
              <a:t> </a:t>
            </a:r>
            <a:r>
              <a:rPr sz="2800" b="1" spc="-15" dirty="0">
                <a:latin typeface="Calibri"/>
                <a:cs typeface="Calibri"/>
              </a:rPr>
              <a:t>fixed</a:t>
            </a:r>
            <a:r>
              <a:rPr sz="2800" b="1" dirty="0">
                <a:latin typeface="Calibri"/>
                <a:cs typeface="Calibri"/>
              </a:rPr>
              <a:t> price </a:t>
            </a:r>
            <a:r>
              <a:rPr sz="2800" b="1" spc="-15" dirty="0">
                <a:latin typeface="Calibri"/>
                <a:cs typeface="Calibri"/>
              </a:rPr>
              <a:t>contracts</a:t>
            </a:r>
            <a:r>
              <a:rPr sz="2800" b="1" spc="5" dirty="0">
                <a:latin typeface="Calibri"/>
                <a:cs typeface="Calibri"/>
              </a:rPr>
              <a:t> </a:t>
            </a:r>
            <a:r>
              <a:rPr sz="2800" b="1" dirty="0">
                <a:latin typeface="Calibri"/>
                <a:cs typeface="Calibri"/>
              </a:rPr>
              <a:t>and</a:t>
            </a:r>
            <a:r>
              <a:rPr sz="2800" b="1" spc="5" dirty="0">
                <a:latin typeface="Calibri"/>
                <a:cs typeface="Calibri"/>
              </a:rPr>
              <a:t> </a:t>
            </a:r>
            <a:r>
              <a:rPr sz="2800" b="1" dirty="0">
                <a:latin typeface="Calibri"/>
                <a:cs typeface="Calibri"/>
              </a:rPr>
              <a:t>service</a:t>
            </a:r>
            <a:r>
              <a:rPr sz="2800" b="1" spc="5" dirty="0">
                <a:latin typeface="Calibri"/>
                <a:cs typeface="Calibri"/>
              </a:rPr>
              <a:t> </a:t>
            </a:r>
            <a:r>
              <a:rPr sz="2800" b="1" spc="-15" dirty="0">
                <a:latin typeface="Calibri"/>
                <a:cs typeface="Calibri"/>
              </a:rPr>
              <a:t>contracts</a:t>
            </a:r>
            <a:r>
              <a:rPr sz="2800" spc="-15" dirty="0">
                <a:latin typeface="Calibri"/>
                <a:cs typeface="Calibri"/>
              </a:rPr>
              <a:t>,</a:t>
            </a:r>
            <a:r>
              <a:rPr sz="2800" spc="15" dirty="0">
                <a:latin typeface="Calibri"/>
                <a:cs typeface="Calibri"/>
              </a:rPr>
              <a:t> </a:t>
            </a:r>
            <a:r>
              <a:rPr sz="2800" spc="-5" dirty="0">
                <a:latin typeface="Calibri"/>
                <a:cs typeface="Calibri"/>
              </a:rPr>
              <a:t>whether</a:t>
            </a:r>
            <a:r>
              <a:rPr sz="2800" spc="5" dirty="0">
                <a:latin typeface="Calibri"/>
                <a:cs typeface="Calibri"/>
              </a:rPr>
              <a:t> </a:t>
            </a:r>
            <a:r>
              <a:rPr sz="2800" dirty="0">
                <a:latin typeface="Calibri"/>
                <a:cs typeface="Calibri"/>
              </a:rPr>
              <a:t>the </a:t>
            </a:r>
            <a:r>
              <a:rPr sz="2800" spc="5" dirty="0">
                <a:latin typeface="Calibri"/>
                <a:cs typeface="Calibri"/>
              </a:rPr>
              <a:t> </a:t>
            </a:r>
            <a:r>
              <a:rPr sz="2800" spc="-25" dirty="0">
                <a:latin typeface="Calibri"/>
                <a:cs typeface="Calibri"/>
              </a:rPr>
              <a:t>system</a:t>
            </a:r>
            <a:r>
              <a:rPr sz="2800" spc="-5" dirty="0">
                <a:latin typeface="Calibri"/>
                <a:cs typeface="Calibri"/>
              </a:rPr>
              <a:t> </a:t>
            </a:r>
            <a:r>
              <a:rPr sz="2800" spc="-20" dirty="0">
                <a:latin typeface="Calibri"/>
                <a:cs typeface="Calibri"/>
              </a:rPr>
              <a:t>to</a:t>
            </a:r>
            <a:r>
              <a:rPr sz="2800" spc="-5" dirty="0">
                <a:latin typeface="Calibri"/>
                <a:cs typeface="Calibri"/>
              </a:rPr>
              <a:t> be built </a:t>
            </a:r>
            <a:r>
              <a:rPr sz="2800" dirty="0">
                <a:latin typeface="Calibri"/>
                <a:cs typeface="Calibri"/>
              </a:rPr>
              <a:t>is</a:t>
            </a:r>
            <a:r>
              <a:rPr sz="2800" spc="15" dirty="0">
                <a:latin typeface="Calibri"/>
                <a:cs typeface="Calibri"/>
              </a:rPr>
              <a:t> </a:t>
            </a:r>
            <a:r>
              <a:rPr sz="2800" dirty="0">
                <a:latin typeface="Calibri"/>
                <a:cs typeface="Calibri"/>
              </a:rPr>
              <a:t>a </a:t>
            </a:r>
            <a:r>
              <a:rPr sz="2800" spc="-10" dirty="0">
                <a:solidFill>
                  <a:srgbClr val="C00000"/>
                </a:solidFill>
                <a:latin typeface="Calibri"/>
                <a:cs typeface="Calibri"/>
              </a:rPr>
              <a:t>new</a:t>
            </a:r>
            <a:r>
              <a:rPr sz="2800" dirty="0">
                <a:solidFill>
                  <a:srgbClr val="C00000"/>
                </a:solidFill>
                <a:latin typeface="Calibri"/>
                <a:cs typeface="Calibri"/>
              </a:rPr>
              <a:t> </a:t>
            </a:r>
            <a:r>
              <a:rPr sz="2800" spc="-10" dirty="0">
                <a:solidFill>
                  <a:srgbClr val="C00000"/>
                </a:solidFill>
                <a:latin typeface="Calibri"/>
                <a:cs typeface="Calibri"/>
              </a:rPr>
              <a:t>development</a:t>
            </a:r>
            <a:r>
              <a:rPr sz="2800" dirty="0">
                <a:solidFill>
                  <a:srgbClr val="C00000"/>
                </a:solidFill>
                <a:latin typeface="Calibri"/>
                <a:cs typeface="Calibri"/>
              </a:rPr>
              <a:t> </a:t>
            </a:r>
            <a:r>
              <a:rPr sz="2800" spc="-5" dirty="0">
                <a:solidFill>
                  <a:srgbClr val="C00000"/>
                </a:solidFill>
                <a:latin typeface="Calibri"/>
                <a:cs typeface="Calibri"/>
              </a:rPr>
              <a:t>or </a:t>
            </a:r>
            <a:r>
              <a:rPr sz="2800" dirty="0">
                <a:solidFill>
                  <a:srgbClr val="C00000"/>
                </a:solidFill>
                <a:latin typeface="Calibri"/>
                <a:cs typeface="Calibri"/>
              </a:rPr>
              <a:t>an </a:t>
            </a:r>
            <a:r>
              <a:rPr sz="2800" spc="-10" dirty="0">
                <a:solidFill>
                  <a:srgbClr val="C00000"/>
                </a:solidFill>
                <a:latin typeface="Calibri"/>
                <a:cs typeface="Calibri"/>
              </a:rPr>
              <a:t>extension</a:t>
            </a:r>
            <a:r>
              <a:rPr sz="2800" spc="-15" dirty="0">
                <a:solidFill>
                  <a:srgbClr val="C00000"/>
                </a:solidFill>
                <a:latin typeface="Calibri"/>
                <a:cs typeface="Calibri"/>
              </a:rPr>
              <a:t> </a:t>
            </a:r>
            <a:r>
              <a:rPr sz="2800" spc="-5" dirty="0">
                <a:latin typeface="Calibri"/>
                <a:cs typeface="Calibri"/>
              </a:rPr>
              <a:t>of </a:t>
            </a:r>
            <a:r>
              <a:rPr sz="2800" dirty="0">
                <a:latin typeface="Calibri"/>
                <a:cs typeface="Calibri"/>
              </a:rPr>
              <a:t>a </a:t>
            </a:r>
            <a:r>
              <a:rPr sz="2800" spc="-10" dirty="0">
                <a:latin typeface="Calibri"/>
                <a:cs typeface="Calibri"/>
              </a:rPr>
              <a:t>legacy </a:t>
            </a:r>
            <a:r>
              <a:rPr sz="2800" spc="-615" dirty="0">
                <a:latin typeface="Calibri"/>
                <a:cs typeface="Calibri"/>
              </a:rPr>
              <a:t> </a:t>
            </a:r>
            <a:r>
              <a:rPr sz="2800" spc="-20" dirty="0">
                <a:latin typeface="Calibri"/>
                <a:cs typeface="Calibri"/>
              </a:rPr>
              <a:t>system,</a:t>
            </a:r>
            <a:r>
              <a:rPr sz="2800" spc="-15" dirty="0">
                <a:latin typeface="Calibri"/>
                <a:cs typeface="Calibri"/>
              </a:rPr>
              <a:t> </a:t>
            </a:r>
            <a:r>
              <a:rPr sz="2800" dirty="0">
                <a:latin typeface="Calibri"/>
                <a:cs typeface="Calibri"/>
              </a:rPr>
              <a:t>and </a:t>
            </a:r>
            <a:r>
              <a:rPr sz="2800" spc="-5" dirty="0">
                <a:solidFill>
                  <a:srgbClr val="C00000"/>
                </a:solidFill>
                <a:latin typeface="Calibri"/>
                <a:cs typeface="Calibri"/>
              </a:rPr>
              <a:t>spatial</a:t>
            </a:r>
            <a:r>
              <a:rPr sz="2800" spc="-15" dirty="0">
                <a:solidFill>
                  <a:srgbClr val="C00000"/>
                </a:solidFill>
                <a:latin typeface="Calibri"/>
                <a:cs typeface="Calibri"/>
              </a:rPr>
              <a:t> </a:t>
            </a:r>
            <a:r>
              <a:rPr sz="2800" dirty="0">
                <a:solidFill>
                  <a:srgbClr val="C00000"/>
                </a:solidFill>
                <a:latin typeface="Calibri"/>
                <a:cs typeface="Calibri"/>
              </a:rPr>
              <a:t>and</a:t>
            </a:r>
            <a:r>
              <a:rPr sz="2800" spc="5" dirty="0">
                <a:solidFill>
                  <a:srgbClr val="C00000"/>
                </a:solidFill>
                <a:latin typeface="Calibri"/>
                <a:cs typeface="Calibri"/>
              </a:rPr>
              <a:t> </a:t>
            </a:r>
            <a:r>
              <a:rPr sz="2800" spc="-15" dirty="0">
                <a:solidFill>
                  <a:srgbClr val="C00000"/>
                </a:solidFill>
                <a:latin typeface="Calibri"/>
                <a:cs typeface="Calibri"/>
              </a:rPr>
              <a:t>temporal </a:t>
            </a:r>
            <a:r>
              <a:rPr sz="2800" spc="-10" dirty="0">
                <a:solidFill>
                  <a:srgbClr val="C00000"/>
                </a:solidFill>
                <a:latin typeface="Calibri"/>
                <a:cs typeface="Calibri"/>
              </a:rPr>
              <a:t>availability</a:t>
            </a:r>
            <a:r>
              <a:rPr sz="2800" spc="-20" dirty="0">
                <a:solidFill>
                  <a:srgbClr val="C00000"/>
                </a:solidFill>
                <a:latin typeface="Calibri"/>
                <a:cs typeface="Calibri"/>
              </a:rPr>
              <a:t> </a:t>
            </a:r>
            <a:r>
              <a:rPr sz="2800" spc="-5" dirty="0">
                <a:latin typeface="Calibri"/>
                <a:cs typeface="Calibri"/>
              </a:rPr>
              <a:t>of</a:t>
            </a:r>
            <a:r>
              <a:rPr sz="2800" spc="-10" dirty="0">
                <a:latin typeface="Calibri"/>
                <a:cs typeface="Calibri"/>
              </a:rPr>
              <a:t> </a:t>
            </a:r>
            <a:r>
              <a:rPr sz="2800" dirty="0">
                <a:latin typeface="Calibri"/>
                <a:cs typeface="Calibri"/>
              </a:rPr>
              <a:t>the </a:t>
            </a:r>
            <a:r>
              <a:rPr sz="2800" spc="-20" dirty="0">
                <a:latin typeface="Calibri"/>
                <a:cs typeface="Calibri"/>
              </a:rPr>
              <a:t>stakeholders.</a:t>
            </a:r>
            <a:endParaRPr sz="28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93239"/>
            <a:ext cx="10160000" cy="1605280"/>
          </a:xfrm>
          <a:prstGeom prst="rect">
            <a:avLst/>
          </a:prstGeom>
        </p:spPr>
        <p:txBody>
          <a:bodyPr vert="horz" wrap="square" lIns="0" tIns="55244" rIns="0" bIns="0" rtlCol="0">
            <a:spAutoFit/>
          </a:bodyPr>
          <a:lstStyle/>
          <a:p>
            <a:pPr marL="241300" marR="5080" indent="-228600">
              <a:lnSpc>
                <a:spcPct val="90000"/>
              </a:lnSpc>
              <a:spcBef>
                <a:spcPts val="434"/>
              </a:spcBef>
              <a:buFont typeface="Arial MT"/>
              <a:buChar char="•"/>
              <a:tabLst>
                <a:tab pos="241300" algn="l"/>
              </a:tabLst>
            </a:pPr>
            <a:r>
              <a:rPr sz="2800" dirty="0">
                <a:latin typeface="Calibri"/>
                <a:cs typeface="Calibri"/>
              </a:rPr>
              <a:t>In addition, it</a:t>
            </a:r>
            <a:r>
              <a:rPr sz="2800" spc="-10" dirty="0">
                <a:latin typeface="Calibri"/>
                <a:cs typeface="Calibri"/>
              </a:rPr>
              <a:t> </a:t>
            </a:r>
            <a:r>
              <a:rPr sz="2800" dirty="0">
                <a:latin typeface="Calibri"/>
                <a:cs typeface="Calibri"/>
              </a:rPr>
              <a:t>is</a:t>
            </a:r>
            <a:r>
              <a:rPr sz="2800" spc="5" dirty="0">
                <a:latin typeface="Calibri"/>
                <a:cs typeface="Calibri"/>
              </a:rPr>
              <a:t> </a:t>
            </a:r>
            <a:r>
              <a:rPr sz="2800" spc="-5" dirty="0">
                <a:latin typeface="Calibri"/>
                <a:cs typeface="Calibri"/>
              </a:rPr>
              <a:t>necessary</a:t>
            </a:r>
            <a:r>
              <a:rPr sz="2800" dirty="0">
                <a:latin typeface="Calibri"/>
                <a:cs typeface="Calibri"/>
              </a:rPr>
              <a:t> </a:t>
            </a:r>
            <a:r>
              <a:rPr sz="2800" spc="-20" dirty="0">
                <a:latin typeface="Calibri"/>
                <a:cs typeface="Calibri"/>
              </a:rPr>
              <a:t>to</a:t>
            </a:r>
            <a:r>
              <a:rPr sz="2800" spc="-5" dirty="0">
                <a:latin typeface="Calibri"/>
                <a:cs typeface="Calibri"/>
              </a:rPr>
              <a:t> </a:t>
            </a:r>
            <a:r>
              <a:rPr sz="2800" spc="-10" dirty="0">
                <a:latin typeface="Calibri"/>
                <a:cs typeface="Calibri"/>
              </a:rPr>
              <a:t>consider</a:t>
            </a:r>
            <a:r>
              <a:rPr sz="2800" spc="-5" dirty="0">
                <a:latin typeface="Calibri"/>
                <a:cs typeface="Calibri"/>
              </a:rPr>
              <a:t> </a:t>
            </a:r>
            <a:r>
              <a:rPr sz="2800" dirty="0">
                <a:latin typeface="Calibri"/>
                <a:cs typeface="Calibri"/>
              </a:rPr>
              <a:t>the</a:t>
            </a:r>
            <a:r>
              <a:rPr sz="2800" spc="5" dirty="0">
                <a:latin typeface="Calibri"/>
                <a:cs typeface="Calibri"/>
              </a:rPr>
              <a:t> </a:t>
            </a:r>
            <a:r>
              <a:rPr sz="2800" spc="-10" dirty="0">
                <a:latin typeface="Calibri"/>
                <a:cs typeface="Calibri"/>
              </a:rPr>
              <a:t>operational</a:t>
            </a:r>
            <a:r>
              <a:rPr sz="2800" spc="-25" dirty="0">
                <a:latin typeface="Calibri"/>
                <a:cs typeface="Calibri"/>
              </a:rPr>
              <a:t> </a:t>
            </a:r>
            <a:r>
              <a:rPr sz="2800" spc="-20" dirty="0">
                <a:latin typeface="Calibri"/>
                <a:cs typeface="Calibri"/>
              </a:rPr>
              <a:t>content</a:t>
            </a:r>
            <a:r>
              <a:rPr sz="2800" spc="5" dirty="0">
                <a:latin typeface="Calibri"/>
                <a:cs typeface="Calibri"/>
              </a:rPr>
              <a:t> </a:t>
            </a:r>
            <a:r>
              <a:rPr sz="2800" spc="-5" dirty="0">
                <a:latin typeface="Calibri"/>
                <a:cs typeface="Calibri"/>
              </a:rPr>
              <a:t>of</a:t>
            </a:r>
            <a:r>
              <a:rPr sz="2800" spc="30" dirty="0">
                <a:latin typeface="Calibri"/>
                <a:cs typeface="Calibri"/>
              </a:rPr>
              <a:t> </a:t>
            </a:r>
            <a:r>
              <a:rPr sz="2800" dirty="0">
                <a:latin typeface="Calibri"/>
                <a:cs typeface="Calibri"/>
              </a:rPr>
              <a:t>the </a:t>
            </a:r>
            <a:r>
              <a:rPr sz="2800" spc="-615" dirty="0">
                <a:latin typeface="Calibri"/>
                <a:cs typeface="Calibri"/>
              </a:rPr>
              <a:t> </a:t>
            </a:r>
            <a:r>
              <a:rPr sz="2800" spc="-10" dirty="0">
                <a:latin typeface="Calibri"/>
                <a:cs typeface="Calibri"/>
              </a:rPr>
              <a:t>requirements.</a:t>
            </a:r>
            <a:r>
              <a:rPr sz="2800" spc="-5" dirty="0">
                <a:latin typeface="Calibri"/>
                <a:cs typeface="Calibri"/>
              </a:rPr>
              <a:t> </a:t>
            </a:r>
            <a:r>
              <a:rPr sz="2800" dirty="0">
                <a:latin typeface="Calibri"/>
                <a:cs typeface="Calibri"/>
              </a:rPr>
              <a:t>If </a:t>
            </a:r>
            <a:r>
              <a:rPr sz="2800" spc="-5" dirty="0">
                <a:latin typeface="Calibri"/>
                <a:cs typeface="Calibri"/>
              </a:rPr>
              <a:t>the </a:t>
            </a:r>
            <a:r>
              <a:rPr sz="2800" spc="-25" dirty="0">
                <a:latin typeface="Calibri"/>
                <a:cs typeface="Calibri"/>
              </a:rPr>
              <a:t>system</a:t>
            </a:r>
            <a:r>
              <a:rPr sz="2800" spc="-10" dirty="0">
                <a:latin typeface="Calibri"/>
                <a:cs typeface="Calibri"/>
              </a:rPr>
              <a:t> </a:t>
            </a:r>
            <a:r>
              <a:rPr sz="2800" dirty="0">
                <a:latin typeface="Calibri"/>
                <a:cs typeface="Calibri"/>
              </a:rPr>
              <a:t>is </a:t>
            </a:r>
            <a:r>
              <a:rPr sz="2800" spc="-10" dirty="0">
                <a:latin typeface="Calibri"/>
                <a:cs typeface="Calibri"/>
              </a:rPr>
              <a:t>very</a:t>
            </a:r>
            <a:r>
              <a:rPr sz="2800" spc="-5" dirty="0">
                <a:latin typeface="Calibri"/>
                <a:cs typeface="Calibri"/>
              </a:rPr>
              <a:t> </a:t>
            </a:r>
            <a:r>
              <a:rPr sz="2800" spc="-15" dirty="0">
                <a:solidFill>
                  <a:srgbClr val="C00000"/>
                </a:solidFill>
                <a:latin typeface="Calibri"/>
                <a:cs typeface="Calibri"/>
              </a:rPr>
              <a:t>complex</a:t>
            </a:r>
            <a:r>
              <a:rPr sz="2800" spc="-15" dirty="0">
                <a:latin typeface="Calibri"/>
                <a:cs typeface="Calibri"/>
              </a:rPr>
              <a:t>,</a:t>
            </a:r>
            <a:r>
              <a:rPr sz="2800" spc="5" dirty="0">
                <a:latin typeface="Calibri"/>
                <a:cs typeface="Calibri"/>
              </a:rPr>
              <a:t> </a:t>
            </a:r>
            <a:r>
              <a:rPr sz="2800" dirty="0">
                <a:latin typeface="Calibri"/>
                <a:cs typeface="Calibri"/>
              </a:rPr>
              <a:t>it </a:t>
            </a:r>
            <a:r>
              <a:rPr sz="2800" spc="-5" dirty="0">
                <a:latin typeface="Calibri"/>
                <a:cs typeface="Calibri"/>
              </a:rPr>
              <a:t>is</a:t>
            </a:r>
            <a:r>
              <a:rPr sz="2800" dirty="0">
                <a:latin typeface="Calibri"/>
                <a:cs typeface="Calibri"/>
              </a:rPr>
              <a:t> advisable</a:t>
            </a:r>
            <a:r>
              <a:rPr sz="2800" spc="-15" dirty="0">
                <a:latin typeface="Calibri"/>
                <a:cs typeface="Calibri"/>
              </a:rPr>
              <a:t> </a:t>
            </a:r>
            <a:r>
              <a:rPr sz="2800" spc="-20" dirty="0">
                <a:latin typeface="Calibri"/>
                <a:cs typeface="Calibri"/>
              </a:rPr>
              <a:t>to</a:t>
            </a:r>
            <a:r>
              <a:rPr sz="2800" spc="-5" dirty="0">
                <a:latin typeface="Calibri"/>
                <a:cs typeface="Calibri"/>
              </a:rPr>
              <a:t> employ </a:t>
            </a:r>
            <a:r>
              <a:rPr sz="2800" spc="-620" dirty="0">
                <a:latin typeface="Calibri"/>
                <a:cs typeface="Calibri"/>
              </a:rPr>
              <a:t> </a:t>
            </a:r>
            <a:r>
              <a:rPr sz="2800" dirty="0">
                <a:latin typeface="Calibri"/>
                <a:cs typeface="Calibri"/>
              </a:rPr>
              <a:t>a </a:t>
            </a:r>
            <a:r>
              <a:rPr sz="2800" spc="-5" dirty="0">
                <a:latin typeface="Calibri"/>
                <a:cs typeface="Calibri"/>
              </a:rPr>
              <a:t>structuring</a:t>
            </a:r>
            <a:r>
              <a:rPr sz="2800" spc="15" dirty="0">
                <a:latin typeface="Calibri"/>
                <a:cs typeface="Calibri"/>
              </a:rPr>
              <a:t> </a:t>
            </a:r>
            <a:r>
              <a:rPr sz="2800" spc="-10" dirty="0">
                <a:latin typeface="Calibri"/>
                <a:cs typeface="Calibri"/>
              </a:rPr>
              <a:t>approach</a:t>
            </a:r>
            <a:r>
              <a:rPr sz="2800" spc="5" dirty="0">
                <a:latin typeface="Calibri"/>
                <a:cs typeface="Calibri"/>
              </a:rPr>
              <a:t> </a:t>
            </a:r>
            <a:r>
              <a:rPr sz="2800" spc="-5" dirty="0">
                <a:latin typeface="Calibri"/>
                <a:cs typeface="Calibri"/>
              </a:rPr>
              <a:t>during</a:t>
            </a:r>
            <a:r>
              <a:rPr sz="2800" dirty="0">
                <a:latin typeface="Calibri"/>
                <a:cs typeface="Calibri"/>
              </a:rPr>
              <a:t> </a:t>
            </a:r>
            <a:r>
              <a:rPr sz="2800" spc="-10" dirty="0">
                <a:latin typeface="Calibri"/>
                <a:cs typeface="Calibri"/>
              </a:rPr>
              <a:t>elicitation</a:t>
            </a:r>
            <a:r>
              <a:rPr sz="2800" spc="-5" dirty="0">
                <a:latin typeface="Calibri"/>
                <a:cs typeface="Calibri"/>
              </a:rPr>
              <a:t> </a:t>
            </a:r>
            <a:r>
              <a:rPr sz="2800" dirty="0">
                <a:latin typeface="Calibri"/>
                <a:cs typeface="Calibri"/>
              </a:rPr>
              <a:t>in</a:t>
            </a:r>
            <a:r>
              <a:rPr sz="2800" spc="5" dirty="0">
                <a:latin typeface="Calibri"/>
                <a:cs typeface="Calibri"/>
              </a:rPr>
              <a:t> </a:t>
            </a:r>
            <a:r>
              <a:rPr sz="2800" spc="-15" dirty="0">
                <a:latin typeface="Calibri"/>
                <a:cs typeface="Calibri"/>
              </a:rPr>
              <a:t>order</a:t>
            </a:r>
            <a:r>
              <a:rPr sz="2800" spc="-5" dirty="0">
                <a:latin typeface="Calibri"/>
                <a:cs typeface="Calibri"/>
              </a:rPr>
              <a:t> </a:t>
            </a:r>
            <a:r>
              <a:rPr sz="2800" spc="-20" dirty="0">
                <a:latin typeface="Calibri"/>
                <a:cs typeface="Calibri"/>
              </a:rPr>
              <a:t>to</a:t>
            </a:r>
            <a:r>
              <a:rPr sz="2800" spc="35" dirty="0">
                <a:latin typeface="Calibri"/>
                <a:cs typeface="Calibri"/>
              </a:rPr>
              <a:t> </a:t>
            </a:r>
            <a:r>
              <a:rPr sz="2800" b="1" i="1" spc="-10" dirty="0">
                <a:latin typeface="Calibri"/>
                <a:cs typeface="Calibri"/>
              </a:rPr>
              <a:t>deconstruct</a:t>
            </a:r>
            <a:r>
              <a:rPr sz="2800" b="1" i="1" spc="5" dirty="0">
                <a:latin typeface="Calibri"/>
                <a:cs typeface="Calibri"/>
              </a:rPr>
              <a:t> </a:t>
            </a:r>
            <a:r>
              <a:rPr sz="2800" b="1" i="1" dirty="0">
                <a:latin typeface="Calibri"/>
                <a:cs typeface="Calibri"/>
              </a:rPr>
              <a:t>the </a:t>
            </a:r>
            <a:r>
              <a:rPr sz="2800" b="1" i="1" spc="5" dirty="0">
                <a:latin typeface="Calibri"/>
                <a:cs typeface="Calibri"/>
              </a:rPr>
              <a:t> </a:t>
            </a:r>
            <a:r>
              <a:rPr sz="2800" b="1" i="1" spc="-5" dirty="0">
                <a:latin typeface="Calibri"/>
                <a:cs typeface="Calibri"/>
              </a:rPr>
              <a:t>operational </a:t>
            </a:r>
            <a:r>
              <a:rPr sz="2800" b="1" i="1" spc="-20" dirty="0">
                <a:latin typeface="Calibri"/>
                <a:cs typeface="Calibri"/>
              </a:rPr>
              <a:t>contents</a:t>
            </a:r>
            <a:r>
              <a:rPr sz="2800" b="1" i="1" spc="10" dirty="0">
                <a:latin typeface="Calibri"/>
                <a:cs typeface="Calibri"/>
              </a:rPr>
              <a:t> </a:t>
            </a:r>
            <a:r>
              <a:rPr sz="2800" b="1" i="1" spc="-15" dirty="0">
                <a:latin typeface="Calibri"/>
                <a:cs typeface="Calibri"/>
              </a:rPr>
              <a:t>into</a:t>
            </a:r>
            <a:r>
              <a:rPr sz="2800" b="1" i="1" spc="-5" dirty="0">
                <a:latin typeface="Calibri"/>
                <a:cs typeface="Calibri"/>
              </a:rPr>
              <a:t> </a:t>
            </a:r>
            <a:r>
              <a:rPr sz="2800" b="1" i="1" spc="-10" dirty="0">
                <a:latin typeface="Calibri"/>
                <a:cs typeface="Calibri"/>
              </a:rPr>
              <a:t>understandable</a:t>
            </a:r>
            <a:r>
              <a:rPr sz="2800" b="1" i="1" spc="-20" dirty="0">
                <a:latin typeface="Calibri"/>
                <a:cs typeface="Calibri"/>
              </a:rPr>
              <a:t> </a:t>
            </a:r>
            <a:r>
              <a:rPr sz="2800" b="1" i="1" dirty="0">
                <a:latin typeface="Calibri"/>
                <a:cs typeface="Calibri"/>
              </a:rPr>
              <a:t>parts</a:t>
            </a:r>
            <a:r>
              <a:rPr sz="2800" dirty="0">
                <a:latin typeface="Calibri"/>
                <a:cs typeface="Calibri"/>
              </a:rPr>
              <a:t>.</a:t>
            </a:r>
            <a:endParaRPr sz="28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4399915" cy="695960"/>
          </a:xfrm>
          <a:prstGeom prst="rect">
            <a:avLst/>
          </a:prstGeom>
        </p:spPr>
        <p:txBody>
          <a:bodyPr vert="horz" wrap="square" lIns="0" tIns="12700" rIns="0" bIns="0" rtlCol="0">
            <a:spAutoFit/>
          </a:bodyPr>
          <a:lstStyle/>
          <a:p>
            <a:pPr marL="12700">
              <a:lnSpc>
                <a:spcPct val="100000"/>
              </a:lnSpc>
              <a:spcBef>
                <a:spcPts val="100"/>
              </a:spcBef>
            </a:pPr>
            <a:r>
              <a:rPr spc="-20" dirty="0"/>
              <a:t>Level</a:t>
            </a:r>
            <a:r>
              <a:rPr spc="-5" dirty="0"/>
              <a:t> of</a:t>
            </a:r>
            <a:r>
              <a:rPr spc="-15" dirty="0"/>
              <a:t> </a:t>
            </a:r>
            <a:r>
              <a:rPr spc="-20" dirty="0"/>
              <a:t>abstraction</a:t>
            </a:r>
          </a:p>
        </p:txBody>
      </p:sp>
      <p:sp>
        <p:nvSpPr>
          <p:cNvPr id="3" name="object 3"/>
          <p:cNvSpPr txBox="1"/>
          <p:nvPr/>
        </p:nvSpPr>
        <p:spPr>
          <a:xfrm>
            <a:off x="916939" y="1766569"/>
            <a:ext cx="10328275" cy="3973195"/>
          </a:xfrm>
          <a:prstGeom prst="rect">
            <a:avLst/>
          </a:prstGeom>
        </p:spPr>
        <p:txBody>
          <a:bodyPr vert="horz" wrap="square" lIns="0" tIns="88265" rIns="0" bIns="0" rtlCol="0">
            <a:spAutoFit/>
          </a:bodyPr>
          <a:lstStyle/>
          <a:p>
            <a:pPr marL="241300" marR="570865" indent="-228600">
              <a:lnSpc>
                <a:spcPts val="2500"/>
              </a:lnSpc>
              <a:spcBef>
                <a:spcPts val="695"/>
              </a:spcBef>
              <a:buFont typeface="Arial MT"/>
              <a:buChar char="•"/>
              <a:tabLst>
                <a:tab pos="241300" algn="l"/>
              </a:tabLst>
            </a:pPr>
            <a:r>
              <a:rPr sz="2600" spc="-5" dirty="0">
                <a:latin typeface="Calibri"/>
                <a:cs typeface="Calibri"/>
              </a:rPr>
              <a:t>Another</a:t>
            </a:r>
            <a:r>
              <a:rPr sz="2600" spc="5" dirty="0">
                <a:latin typeface="Calibri"/>
                <a:cs typeface="Calibri"/>
              </a:rPr>
              <a:t> </a:t>
            </a:r>
            <a:r>
              <a:rPr sz="2600" spc="-10" dirty="0">
                <a:latin typeface="Calibri"/>
                <a:cs typeface="Calibri"/>
              </a:rPr>
              <a:t>influencing</a:t>
            </a:r>
            <a:r>
              <a:rPr sz="2600" spc="5" dirty="0">
                <a:latin typeface="Calibri"/>
                <a:cs typeface="Calibri"/>
              </a:rPr>
              <a:t> </a:t>
            </a:r>
            <a:r>
              <a:rPr sz="2600" spc="-20" dirty="0">
                <a:latin typeface="Calibri"/>
                <a:cs typeface="Calibri"/>
              </a:rPr>
              <a:t>factor</a:t>
            </a:r>
            <a:r>
              <a:rPr sz="2600" spc="25" dirty="0">
                <a:latin typeface="Calibri"/>
                <a:cs typeface="Calibri"/>
              </a:rPr>
              <a:t> </a:t>
            </a:r>
            <a:r>
              <a:rPr sz="2600" spc="-5" dirty="0">
                <a:latin typeface="Calibri"/>
                <a:cs typeface="Calibri"/>
              </a:rPr>
              <a:t>on</a:t>
            </a:r>
            <a:r>
              <a:rPr sz="2600" spc="5"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choice</a:t>
            </a:r>
            <a:r>
              <a:rPr sz="2600" spc="10" dirty="0">
                <a:latin typeface="Calibri"/>
                <a:cs typeface="Calibri"/>
              </a:rPr>
              <a:t> </a:t>
            </a:r>
            <a:r>
              <a:rPr sz="2600" spc="-5" dirty="0">
                <a:latin typeface="Calibri"/>
                <a:cs typeface="Calibri"/>
              </a:rPr>
              <a:t>of</a:t>
            </a:r>
            <a:r>
              <a:rPr sz="2600" spc="5" dirty="0">
                <a:latin typeface="Calibri"/>
                <a:cs typeface="Calibri"/>
              </a:rPr>
              <a:t> </a:t>
            </a:r>
            <a:r>
              <a:rPr sz="2600" spc="-10" dirty="0">
                <a:latin typeface="Calibri"/>
                <a:cs typeface="Calibri"/>
              </a:rPr>
              <a:t>elicitation</a:t>
            </a:r>
            <a:r>
              <a:rPr sz="2600" spc="30" dirty="0">
                <a:latin typeface="Calibri"/>
                <a:cs typeface="Calibri"/>
              </a:rPr>
              <a:t> </a:t>
            </a:r>
            <a:r>
              <a:rPr sz="2600" spc="-5" dirty="0">
                <a:latin typeface="Calibri"/>
                <a:cs typeface="Calibri"/>
              </a:rPr>
              <a:t>techniques</a:t>
            </a:r>
            <a:r>
              <a:rPr sz="2600" spc="5" dirty="0">
                <a:latin typeface="Calibri"/>
                <a:cs typeface="Calibri"/>
              </a:rPr>
              <a:t> </a:t>
            </a:r>
            <a:r>
              <a:rPr sz="2600" spc="-5" dirty="0">
                <a:latin typeface="Calibri"/>
                <a:cs typeface="Calibri"/>
              </a:rPr>
              <a:t>is</a:t>
            </a:r>
            <a:r>
              <a:rPr sz="2600" spc="5" dirty="0">
                <a:latin typeface="Calibri"/>
                <a:cs typeface="Calibri"/>
              </a:rPr>
              <a:t> </a:t>
            </a:r>
            <a:r>
              <a:rPr sz="2600" spc="-5" dirty="0">
                <a:latin typeface="Calibri"/>
                <a:cs typeface="Calibri"/>
              </a:rPr>
              <a:t>the </a:t>
            </a:r>
            <a:r>
              <a:rPr sz="2600" spc="-570" dirty="0">
                <a:latin typeface="Calibri"/>
                <a:cs typeface="Calibri"/>
              </a:rPr>
              <a:t> </a:t>
            </a:r>
            <a:r>
              <a:rPr sz="2600" spc="-15" dirty="0">
                <a:latin typeface="Calibri"/>
                <a:cs typeface="Calibri"/>
              </a:rPr>
              <a:t>desired</a:t>
            </a:r>
            <a:r>
              <a:rPr sz="2600" spc="-5" dirty="0">
                <a:latin typeface="Calibri"/>
                <a:cs typeface="Calibri"/>
              </a:rPr>
              <a:t> </a:t>
            </a:r>
            <a:r>
              <a:rPr sz="2600" spc="-15" dirty="0">
                <a:latin typeface="Calibri"/>
                <a:cs typeface="Calibri"/>
              </a:rPr>
              <a:t>level</a:t>
            </a:r>
            <a:r>
              <a:rPr sz="2600" dirty="0">
                <a:latin typeface="Calibri"/>
                <a:cs typeface="Calibri"/>
              </a:rPr>
              <a:t> </a:t>
            </a:r>
            <a:r>
              <a:rPr sz="2600" spc="-5" dirty="0">
                <a:latin typeface="Calibri"/>
                <a:cs typeface="Calibri"/>
              </a:rPr>
              <a:t>of </a:t>
            </a:r>
            <a:r>
              <a:rPr sz="2600" spc="-10" dirty="0">
                <a:latin typeface="Calibri"/>
                <a:cs typeface="Calibri"/>
              </a:rPr>
              <a:t>detail</a:t>
            </a:r>
            <a:r>
              <a:rPr sz="2600" spc="-5" dirty="0">
                <a:latin typeface="Calibri"/>
                <a:cs typeface="Calibri"/>
              </a:rPr>
              <a:t> of </a:t>
            </a:r>
            <a:r>
              <a:rPr sz="2600" dirty="0">
                <a:latin typeface="Calibri"/>
                <a:cs typeface="Calibri"/>
              </a:rPr>
              <a:t>the</a:t>
            </a:r>
            <a:r>
              <a:rPr sz="2600" spc="-10" dirty="0">
                <a:latin typeface="Calibri"/>
                <a:cs typeface="Calibri"/>
              </a:rPr>
              <a:t> requirements.</a:t>
            </a:r>
            <a:endParaRPr sz="2600">
              <a:latin typeface="Calibri"/>
              <a:cs typeface="Calibri"/>
            </a:endParaRPr>
          </a:p>
          <a:p>
            <a:pPr marL="241300" marR="282575" indent="-228600">
              <a:lnSpc>
                <a:spcPct val="80000"/>
              </a:lnSpc>
              <a:spcBef>
                <a:spcPts val="1019"/>
              </a:spcBef>
              <a:buFont typeface="Arial MT"/>
              <a:buChar char="•"/>
              <a:tabLst>
                <a:tab pos="241300" algn="l"/>
              </a:tabLst>
            </a:pPr>
            <a:r>
              <a:rPr sz="2600" b="1" spc="-15" dirty="0">
                <a:latin typeface="Calibri"/>
                <a:cs typeface="Calibri"/>
              </a:rPr>
              <a:t>Abstract</a:t>
            </a:r>
            <a:r>
              <a:rPr sz="2600" b="1" spc="15" dirty="0">
                <a:latin typeface="Calibri"/>
                <a:cs typeface="Calibri"/>
              </a:rPr>
              <a:t> </a:t>
            </a:r>
            <a:r>
              <a:rPr sz="2600" spc="-15" dirty="0">
                <a:latin typeface="Calibri"/>
                <a:cs typeface="Calibri"/>
              </a:rPr>
              <a:t>requirements</a:t>
            </a:r>
            <a:r>
              <a:rPr sz="2600" spc="-10" dirty="0">
                <a:latin typeface="Calibri"/>
                <a:cs typeface="Calibri"/>
              </a:rPr>
              <a:t> </a:t>
            </a:r>
            <a:r>
              <a:rPr sz="2600" spc="-15" dirty="0">
                <a:latin typeface="Calibri"/>
                <a:cs typeface="Calibri"/>
              </a:rPr>
              <a:t>can</a:t>
            </a:r>
            <a:r>
              <a:rPr sz="2600" spc="5" dirty="0">
                <a:latin typeface="Calibri"/>
                <a:cs typeface="Calibri"/>
              </a:rPr>
              <a:t> </a:t>
            </a:r>
            <a:r>
              <a:rPr sz="2600" spc="-5" dirty="0">
                <a:latin typeface="Calibri"/>
                <a:cs typeface="Calibri"/>
              </a:rPr>
              <a:t>be </a:t>
            </a:r>
            <a:r>
              <a:rPr sz="2600" spc="-10" dirty="0">
                <a:latin typeface="Calibri"/>
                <a:cs typeface="Calibri"/>
              </a:rPr>
              <a:t>elicited</a:t>
            </a:r>
            <a:r>
              <a:rPr sz="2600" spc="15" dirty="0">
                <a:latin typeface="Calibri"/>
                <a:cs typeface="Calibri"/>
              </a:rPr>
              <a:t> </a:t>
            </a:r>
            <a:r>
              <a:rPr sz="2600" spc="-15" dirty="0">
                <a:latin typeface="Calibri"/>
                <a:cs typeface="Calibri"/>
              </a:rPr>
              <a:t>rather</a:t>
            </a:r>
            <a:r>
              <a:rPr sz="2600" spc="20" dirty="0">
                <a:latin typeface="Calibri"/>
                <a:cs typeface="Calibri"/>
              </a:rPr>
              <a:t> </a:t>
            </a:r>
            <a:r>
              <a:rPr sz="2600" spc="-10" dirty="0">
                <a:latin typeface="Calibri"/>
                <a:cs typeface="Calibri"/>
              </a:rPr>
              <a:t>well</a:t>
            </a:r>
            <a:r>
              <a:rPr sz="2600" dirty="0">
                <a:latin typeface="Calibri"/>
                <a:cs typeface="Calibri"/>
              </a:rPr>
              <a:t> </a:t>
            </a:r>
            <a:r>
              <a:rPr sz="2600" spc="-5" dirty="0">
                <a:latin typeface="Calibri"/>
                <a:cs typeface="Calibri"/>
              </a:rPr>
              <a:t>using</a:t>
            </a:r>
            <a:r>
              <a:rPr sz="2600" spc="5" dirty="0">
                <a:latin typeface="Calibri"/>
                <a:cs typeface="Calibri"/>
              </a:rPr>
              <a:t> </a:t>
            </a:r>
            <a:r>
              <a:rPr sz="2600" spc="-10" dirty="0">
                <a:solidFill>
                  <a:srgbClr val="C00000"/>
                </a:solidFill>
                <a:latin typeface="Calibri"/>
                <a:cs typeface="Calibri"/>
              </a:rPr>
              <a:t>creativity </a:t>
            </a:r>
            <a:r>
              <a:rPr sz="2600" spc="-5" dirty="0">
                <a:solidFill>
                  <a:srgbClr val="C00000"/>
                </a:solidFill>
                <a:latin typeface="Calibri"/>
                <a:cs typeface="Calibri"/>
              </a:rPr>
              <a:t> techniques</a:t>
            </a:r>
            <a:r>
              <a:rPr sz="2600" spc="-5" dirty="0">
                <a:latin typeface="Calibri"/>
                <a:cs typeface="Calibri"/>
              </a:rPr>
              <a:t>.</a:t>
            </a:r>
            <a:r>
              <a:rPr sz="2600" dirty="0">
                <a:latin typeface="Calibri"/>
                <a:cs typeface="Calibri"/>
              </a:rPr>
              <a:t> </a:t>
            </a:r>
            <a:r>
              <a:rPr sz="2600" spc="-5" dirty="0">
                <a:latin typeface="Calibri"/>
                <a:cs typeface="Calibri"/>
              </a:rPr>
              <a:t>With</a:t>
            </a:r>
            <a:r>
              <a:rPr sz="2600" spc="5" dirty="0">
                <a:latin typeface="Calibri"/>
                <a:cs typeface="Calibri"/>
              </a:rPr>
              <a:t> </a:t>
            </a:r>
            <a:r>
              <a:rPr sz="2600" dirty="0">
                <a:latin typeface="Calibri"/>
                <a:cs typeface="Calibri"/>
              </a:rPr>
              <a:t>the</a:t>
            </a:r>
            <a:r>
              <a:rPr sz="2600" spc="5" dirty="0">
                <a:latin typeface="Calibri"/>
                <a:cs typeface="Calibri"/>
              </a:rPr>
              <a:t> </a:t>
            </a:r>
            <a:r>
              <a:rPr sz="2600" spc="-20" dirty="0">
                <a:latin typeface="Calibri"/>
                <a:cs typeface="Calibri"/>
              </a:rPr>
              <a:t>stakeholders,</a:t>
            </a:r>
            <a:r>
              <a:rPr sz="2600" spc="10" dirty="0">
                <a:latin typeface="Calibri"/>
                <a:cs typeface="Calibri"/>
              </a:rPr>
              <a:t> </a:t>
            </a:r>
            <a:r>
              <a:rPr sz="2600" spc="-5" dirty="0">
                <a:latin typeface="Calibri"/>
                <a:cs typeface="Calibri"/>
              </a:rPr>
              <a:t>a</a:t>
            </a:r>
            <a:r>
              <a:rPr sz="2600" dirty="0">
                <a:latin typeface="Calibri"/>
                <a:cs typeface="Calibri"/>
              </a:rPr>
              <a:t> </a:t>
            </a:r>
            <a:r>
              <a:rPr sz="2600" spc="-5" dirty="0">
                <a:latin typeface="Calibri"/>
                <a:cs typeface="Calibri"/>
              </a:rPr>
              <a:t>vision</a:t>
            </a:r>
            <a:r>
              <a:rPr sz="2600" spc="5" dirty="0">
                <a:latin typeface="Calibri"/>
                <a:cs typeface="Calibri"/>
              </a:rPr>
              <a:t> </a:t>
            </a:r>
            <a:r>
              <a:rPr sz="2600" spc="-5" dirty="0">
                <a:latin typeface="Calibri"/>
                <a:cs typeface="Calibri"/>
              </a:rPr>
              <a:t>of</a:t>
            </a:r>
            <a:r>
              <a:rPr sz="2600" dirty="0">
                <a:latin typeface="Calibri"/>
                <a:cs typeface="Calibri"/>
              </a:rPr>
              <a:t> </a:t>
            </a:r>
            <a:r>
              <a:rPr sz="2600" spc="-5" dirty="0">
                <a:latin typeface="Calibri"/>
                <a:cs typeface="Calibri"/>
              </a:rPr>
              <a:t>the</a:t>
            </a:r>
            <a:r>
              <a:rPr sz="2600" dirty="0">
                <a:latin typeface="Calibri"/>
                <a:cs typeface="Calibri"/>
              </a:rPr>
              <a:t> </a:t>
            </a:r>
            <a:r>
              <a:rPr sz="2600" spc="-30" dirty="0">
                <a:latin typeface="Calibri"/>
                <a:cs typeface="Calibri"/>
              </a:rPr>
              <a:t>system</a:t>
            </a:r>
            <a:r>
              <a:rPr sz="2600" spc="5" dirty="0">
                <a:latin typeface="Calibri"/>
                <a:cs typeface="Calibri"/>
              </a:rPr>
              <a:t> </a:t>
            </a:r>
            <a:r>
              <a:rPr sz="2600" spc="-5" dirty="0">
                <a:latin typeface="Calibri"/>
                <a:cs typeface="Calibri"/>
              </a:rPr>
              <a:t>or</a:t>
            </a:r>
            <a:r>
              <a:rPr sz="2600" spc="10" dirty="0">
                <a:latin typeface="Calibri"/>
                <a:cs typeface="Calibri"/>
              </a:rPr>
              <a:t> </a:t>
            </a:r>
            <a:r>
              <a:rPr sz="2600" spc="-5" dirty="0">
                <a:latin typeface="Calibri"/>
                <a:cs typeface="Calibri"/>
              </a:rPr>
              <a:t>its</a:t>
            </a:r>
            <a:r>
              <a:rPr sz="2600" spc="5" dirty="0">
                <a:latin typeface="Calibri"/>
                <a:cs typeface="Calibri"/>
              </a:rPr>
              <a:t> </a:t>
            </a:r>
            <a:r>
              <a:rPr sz="2600" spc="-10" dirty="0">
                <a:latin typeface="Calibri"/>
                <a:cs typeface="Calibri"/>
              </a:rPr>
              <a:t>important </a:t>
            </a:r>
            <a:r>
              <a:rPr sz="2600" spc="-570" dirty="0">
                <a:latin typeface="Calibri"/>
                <a:cs typeface="Calibri"/>
              </a:rPr>
              <a:t> </a:t>
            </a:r>
            <a:r>
              <a:rPr sz="2600" spc="-10" dirty="0">
                <a:latin typeface="Calibri"/>
                <a:cs typeface="Calibri"/>
              </a:rPr>
              <a:t>properties</a:t>
            </a:r>
            <a:r>
              <a:rPr sz="2600" dirty="0">
                <a:latin typeface="Calibri"/>
                <a:cs typeface="Calibri"/>
              </a:rPr>
              <a:t> </a:t>
            </a:r>
            <a:r>
              <a:rPr sz="2600" spc="-15" dirty="0">
                <a:latin typeface="Calibri"/>
                <a:cs typeface="Calibri"/>
              </a:rPr>
              <a:t>can</a:t>
            </a:r>
            <a:r>
              <a:rPr sz="2600" dirty="0">
                <a:latin typeface="Calibri"/>
                <a:cs typeface="Calibri"/>
              </a:rPr>
              <a:t> </a:t>
            </a:r>
            <a:r>
              <a:rPr sz="2600" spc="-5" dirty="0">
                <a:latin typeface="Calibri"/>
                <a:cs typeface="Calibri"/>
              </a:rPr>
              <a:t>be </a:t>
            </a:r>
            <a:r>
              <a:rPr sz="2600" spc="-20" dirty="0">
                <a:latin typeface="Calibri"/>
                <a:cs typeface="Calibri"/>
              </a:rPr>
              <a:t>created</a:t>
            </a:r>
            <a:r>
              <a:rPr sz="2600" spc="10" dirty="0">
                <a:latin typeface="Calibri"/>
                <a:cs typeface="Calibri"/>
              </a:rPr>
              <a:t> </a:t>
            </a:r>
            <a:r>
              <a:rPr sz="2600" spc="-5" dirty="0">
                <a:latin typeface="Calibri"/>
                <a:cs typeface="Calibri"/>
              </a:rPr>
              <a:t>or</a:t>
            </a:r>
            <a:r>
              <a:rPr sz="2600" spc="5" dirty="0">
                <a:latin typeface="Calibri"/>
                <a:cs typeface="Calibri"/>
              </a:rPr>
              <a:t> </a:t>
            </a:r>
            <a:r>
              <a:rPr sz="2600" spc="-10" dirty="0">
                <a:latin typeface="Calibri"/>
                <a:cs typeface="Calibri"/>
              </a:rPr>
              <a:t>collected.</a:t>
            </a:r>
            <a:endParaRPr sz="2600">
              <a:latin typeface="Calibri"/>
              <a:cs typeface="Calibri"/>
            </a:endParaRPr>
          </a:p>
          <a:p>
            <a:pPr marL="241300" marR="838200" indent="-228600">
              <a:lnSpc>
                <a:spcPct val="80000"/>
              </a:lnSpc>
              <a:spcBef>
                <a:spcPts val="1000"/>
              </a:spcBef>
              <a:buFont typeface="Arial MT"/>
              <a:buChar char="•"/>
              <a:tabLst>
                <a:tab pos="241300" algn="l"/>
              </a:tabLst>
            </a:pPr>
            <a:r>
              <a:rPr sz="2600" spc="-5" dirty="0">
                <a:solidFill>
                  <a:srgbClr val="C00000"/>
                </a:solidFill>
                <a:latin typeface="Calibri"/>
                <a:cs typeface="Calibri"/>
              </a:rPr>
              <a:t>Inquisitive </a:t>
            </a:r>
            <a:r>
              <a:rPr sz="2600" spc="-10" dirty="0">
                <a:solidFill>
                  <a:srgbClr val="C00000"/>
                </a:solidFill>
                <a:latin typeface="Calibri"/>
                <a:cs typeface="Calibri"/>
              </a:rPr>
              <a:t>(survey)</a:t>
            </a:r>
            <a:r>
              <a:rPr sz="2600" spc="5" dirty="0">
                <a:solidFill>
                  <a:srgbClr val="C00000"/>
                </a:solidFill>
                <a:latin typeface="Calibri"/>
                <a:cs typeface="Calibri"/>
              </a:rPr>
              <a:t> </a:t>
            </a:r>
            <a:r>
              <a:rPr sz="2600" spc="-5" dirty="0">
                <a:latin typeface="Calibri"/>
                <a:cs typeface="Calibri"/>
              </a:rPr>
              <a:t>techniques</a:t>
            </a:r>
            <a:r>
              <a:rPr sz="2600" spc="-10" dirty="0">
                <a:latin typeface="Calibri"/>
                <a:cs typeface="Calibri"/>
              </a:rPr>
              <a:t> </a:t>
            </a:r>
            <a:r>
              <a:rPr sz="2600" spc="-5" dirty="0">
                <a:latin typeface="Calibri"/>
                <a:cs typeface="Calibri"/>
              </a:rPr>
              <a:t>or</a:t>
            </a:r>
            <a:r>
              <a:rPr sz="2600" spc="10" dirty="0">
                <a:latin typeface="Calibri"/>
                <a:cs typeface="Calibri"/>
              </a:rPr>
              <a:t> </a:t>
            </a:r>
            <a:r>
              <a:rPr sz="2600" spc="-10" dirty="0">
                <a:latin typeface="Calibri"/>
                <a:cs typeface="Calibri"/>
              </a:rPr>
              <a:t>observational</a:t>
            </a:r>
            <a:r>
              <a:rPr sz="2600" spc="25" dirty="0">
                <a:latin typeface="Calibri"/>
                <a:cs typeface="Calibri"/>
              </a:rPr>
              <a:t> </a:t>
            </a:r>
            <a:r>
              <a:rPr sz="2600" spc="-5" dirty="0">
                <a:latin typeface="Calibri"/>
                <a:cs typeface="Calibri"/>
              </a:rPr>
              <a:t>techniques</a:t>
            </a:r>
            <a:r>
              <a:rPr sz="2600" spc="-10" dirty="0">
                <a:latin typeface="Calibri"/>
                <a:cs typeface="Calibri"/>
              </a:rPr>
              <a:t> </a:t>
            </a:r>
            <a:r>
              <a:rPr sz="2600" spc="-15" dirty="0">
                <a:latin typeface="Calibri"/>
                <a:cs typeface="Calibri"/>
              </a:rPr>
              <a:t>can</a:t>
            </a:r>
            <a:r>
              <a:rPr sz="2600" spc="5" dirty="0">
                <a:latin typeface="Calibri"/>
                <a:cs typeface="Calibri"/>
              </a:rPr>
              <a:t> </a:t>
            </a:r>
            <a:r>
              <a:rPr sz="2600" spc="-5" dirty="0">
                <a:latin typeface="Calibri"/>
                <a:cs typeface="Calibri"/>
              </a:rPr>
              <a:t>aid</a:t>
            </a:r>
            <a:r>
              <a:rPr sz="2600" spc="10" dirty="0">
                <a:latin typeface="Calibri"/>
                <a:cs typeface="Calibri"/>
              </a:rPr>
              <a:t> </a:t>
            </a:r>
            <a:r>
              <a:rPr sz="2600" spc="-5" dirty="0">
                <a:latin typeface="Calibri"/>
                <a:cs typeface="Calibri"/>
              </a:rPr>
              <a:t>in </a:t>
            </a:r>
            <a:r>
              <a:rPr sz="2600" spc="-575" dirty="0">
                <a:latin typeface="Calibri"/>
                <a:cs typeface="Calibri"/>
              </a:rPr>
              <a:t> </a:t>
            </a:r>
            <a:r>
              <a:rPr sz="2600" spc="-5" dirty="0">
                <a:latin typeface="Calibri"/>
                <a:cs typeface="Calibri"/>
              </a:rPr>
              <a:t>eliciting</a:t>
            </a:r>
            <a:r>
              <a:rPr sz="2600" spc="20" dirty="0">
                <a:latin typeface="Calibri"/>
                <a:cs typeface="Calibri"/>
              </a:rPr>
              <a:t> </a:t>
            </a:r>
            <a:r>
              <a:rPr sz="2600" spc="-15" dirty="0">
                <a:latin typeface="Calibri"/>
                <a:cs typeface="Calibri"/>
              </a:rPr>
              <a:t>requirements</a:t>
            </a:r>
            <a:r>
              <a:rPr sz="2600" spc="5" dirty="0">
                <a:latin typeface="Calibri"/>
                <a:cs typeface="Calibri"/>
              </a:rPr>
              <a:t> </a:t>
            </a:r>
            <a:r>
              <a:rPr sz="2600" spc="-5" dirty="0">
                <a:latin typeface="Calibri"/>
                <a:cs typeface="Calibri"/>
              </a:rPr>
              <a:t>of a</a:t>
            </a:r>
            <a:r>
              <a:rPr sz="2600" spc="15" dirty="0">
                <a:latin typeface="Calibri"/>
                <a:cs typeface="Calibri"/>
              </a:rPr>
              <a:t> </a:t>
            </a:r>
            <a:r>
              <a:rPr sz="2600" b="1" spc="-10" dirty="0">
                <a:latin typeface="Calibri"/>
                <a:cs typeface="Calibri"/>
              </a:rPr>
              <a:t>medium</a:t>
            </a:r>
            <a:r>
              <a:rPr sz="2600" b="1" spc="15" dirty="0">
                <a:latin typeface="Calibri"/>
                <a:cs typeface="Calibri"/>
              </a:rPr>
              <a:t> </a:t>
            </a:r>
            <a:r>
              <a:rPr sz="2600" b="1" spc="-10" dirty="0">
                <a:latin typeface="Calibri"/>
                <a:cs typeface="Calibri"/>
              </a:rPr>
              <a:t>level</a:t>
            </a:r>
            <a:r>
              <a:rPr sz="2600" b="1" spc="15" dirty="0">
                <a:latin typeface="Calibri"/>
                <a:cs typeface="Calibri"/>
              </a:rPr>
              <a:t> </a:t>
            </a:r>
            <a:r>
              <a:rPr sz="2600" spc="-5" dirty="0">
                <a:latin typeface="Calibri"/>
                <a:cs typeface="Calibri"/>
              </a:rPr>
              <a:t>of</a:t>
            </a:r>
            <a:r>
              <a:rPr sz="2600" dirty="0">
                <a:latin typeface="Calibri"/>
                <a:cs typeface="Calibri"/>
              </a:rPr>
              <a:t> </a:t>
            </a:r>
            <a:r>
              <a:rPr sz="2600" spc="-10" dirty="0">
                <a:latin typeface="Calibri"/>
                <a:cs typeface="Calibri"/>
              </a:rPr>
              <a:t>detail</a:t>
            </a:r>
            <a:r>
              <a:rPr sz="2600" spc="-5" dirty="0">
                <a:latin typeface="Calibri"/>
                <a:cs typeface="Calibri"/>
              </a:rPr>
              <a:t> </a:t>
            </a:r>
            <a:r>
              <a:rPr sz="2600" spc="-10" dirty="0">
                <a:latin typeface="Calibri"/>
                <a:cs typeface="Calibri"/>
              </a:rPr>
              <a:t>[Robertson</a:t>
            </a:r>
            <a:r>
              <a:rPr sz="2600" spc="10" dirty="0">
                <a:latin typeface="Calibri"/>
                <a:cs typeface="Calibri"/>
              </a:rPr>
              <a:t> </a:t>
            </a:r>
            <a:r>
              <a:rPr sz="2600" spc="-5" dirty="0">
                <a:latin typeface="Calibri"/>
                <a:cs typeface="Calibri"/>
              </a:rPr>
              <a:t>2002].</a:t>
            </a:r>
            <a:endParaRPr sz="2600">
              <a:latin typeface="Calibri"/>
              <a:cs typeface="Calibri"/>
            </a:endParaRPr>
          </a:p>
          <a:p>
            <a:pPr marL="241300" marR="5080" indent="-228600">
              <a:lnSpc>
                <a:spcPct val="80000"/>
              </a:lnSpc>
              <a:spcBef>
                <a:spcPts val="1000"/>
              </a:spcBef>
              <a:buFont typeface="Arial MT"/>
              <a:buChar char="•"/>
              <a:tabLst>
                <a:tab pos="241300" algn="l"/>
              </a:tabLst>
            </a:pPr>
            <a:r>
              <a:rPr sz="2600" spc="-5" dirty="0">
                <a:latin typeface="Calibri"/>
                <a:cs typeface="Calibri"/>
              </a:rPr>
              <a:t>Finely</a:t>
            </a:r>
            <a:r>
              <a:rPr sz="2600" spc="15" dirty="0">
                <a:latin typeface="Calibri"/>
                <a:cs typeface="Calibri"/>
              </a:rPr>
              <a:t> </a:t>
            </a:r>
            <a:r>
              <a:rPr sz="2600" b="1" spc="-10" dirty="0">
                <a:latin typeface="Calibri"/>
                <a:cs typeface="Calibri"/>
              </a:rPr>
              <a:t>detailed</a:t>
            </a:r>
            <a:r>
              <a:rPr sz="2600" b="1" spc="20" dirty="0">
                <a:latin typeface="Calibri"/>
                <a:cs typeface="Calibri"/>
              </a:rPr>
              <a:t> </a:t>
            </a:r>
            <a:r>
              <a:rPr sz="2600" b="1" spc="-15" dirty="0">
                <a:latin typeface="Calibri"/>
                <a:cs typeface="Calibri"/>
              </a:rPr>
              <a:t>requirements</a:t>
            </a:r>
            <a:r>
              <a:rPr sz="2600" b="1" spc="30" dirty="0">
                <a:latin typeface="Calibri"/>
                <a:cs typeface="Calibri"/>
              </a:rPr>
              <a:t> </a:t>
            </a:r>
            <a:r>
              <a:rPr sz="2600" spc="-15" dirty="0">
                <a:latin typeface="Calibri"/>
                <a:cs typeface="Calibri"/>
              </a:rPr>
              <a:t>can</a:t>
            </a:r>
            <a:r>
              <a:rPr sz="2600" spc="15" dirty="0">
                <a:latin typeface="Calibri"/>
                <a:cs typeface="Calibri"/>
              </a:rPr>
              <a:t> </a:t>
            </a:r>
            <a:r>
              <a:rPr sz="2600" spc="-5" dirty="0">
                <a:latin typeface="Calibri"/>
                <a:cs typeface="Calibri"/>
              </a:rPr>
              <a:t>be</a:t>
            </a:r>
            <a:r>
              <a:rPr sz="2600" spc="-15" dirty="0">
                <a:latin typeface="Calibri"/>
                <a:cs typeface="Calibri"/>
              </a:rPr>
              <a:t> </a:t>
            </a:r>
            <a:r>
              <a:rPr sz="2600" spc="-10" dirty="0">
                <a:latin typeface="Calibri"/>
                <a:cs typeface="Calibri"/>
              </a:rPr>
              <a:t>elicited</a:t>
            </a:r>
            <a:r>
              <a:rPr sz="2600" spc="20" dirty="0">
                <a:latin typeface="Calibri"/>
                <a:cs typeface="Calibri"/>
              </a:rPr>
              <a:t> </a:t>
            </a:r>
            <a:r>
              <a:rPr sz="2600" spc="-10" dirty="0">
                <a:latin typeface="Calibri"/>
                <a:cs typeface="Calibri"/>
              </a:rPr>
              <a:t>well</a:t>
            </a:r>
            <a:r>
              <a:rPr sz="2600" dirty="0">
                <a:latin typeface="Calibri"/>
                <a:cs typeface="Calibri"/>
              </a:rPr>
              <a:t> </a:t>
            </a:r>
            <a:r>
              <a:rPr sz="2600" spc="-10" dirty="0">
                <a:latin typeface="Calibri"/>
                <a:cs typeface="Calibri"/>
              </a:rPr>
              <a:t>by</a:t>
            </a:r>
            <a:r>
              <a:rPr sz="2600" spc="5" dirty="0">
                <a:latin typeface="Calibri"/>
                <a:cs typeface="Calibri"/>
              </a:rPr>
              <a:t> </a:t>
            </a:r>
            <a:r>
              <a:rPr sz="2600" spc="-5" dirty="0">
                <a:latin typeface="Calibri"/>
                <a:cs typeface="Calibri"/>
              </a:rPr>
              <a:t>making</a:t>
            </a:r>
            <a:r>
              <a:rPr sz="2600" spc="10" dirty="0">
                <a:latin typeface="Calibri"/>
                <a:cs typeface="Calibri"/>
              </a:rPr>
              <a:t> </a:t>
            </a:r>
            <a:r>
              <a:rPr sz="2600" spc="-5" dirty="0">
                <a:latin typeface="Calibri"/>
                <a:cs typeface="Calibri"/>
              </a:rPr>
              <a:t>use</a:t>
            </a:r>
            <a:r>
              <a:rPr sz="2600" spc="-15" dirty="0">
                <a:latin typeface="Calibri"/>
                <a:cs typeface="Calibri"/>
              </a:rPr>
              <a:t> </a:t>
            </a:r>
            <a:r>
              <a:rPr sz="2600" spc="-10" dirty="0">
                <a:latin typeface="Calibri"/>
                <a:cs typeface="Calibri"/>
              </a:rPr>
              <a:t>of </a:t>
            </a:r>
            <a:r>
              <a:rPr sz="2600" spc="-5" dirty="0">
                <a:latin typeface="Calibri"/>
                <a:cs typeface="Calibri"/>
              </a:rPr>
              <a:t> </a:t>
            </a:r>
            <a:r>
              <a:rPr sz="2600" spc="-10" dirty="0">
                <a:solidFill>
                  <a:srgbClr val="C00000"/>
                </a:solidFill>
                <a:latin typeface="Calibri"/>
                <a:cs typeface="Calibri"/>
              </a:rPr>
              <a:t>document</a:t>
            </a:r>
            <a:r>
              <a:rPr sz="2600" spc="-5" dirty="0">
                <a:solidFill>
                  <a:srgbClr val="C00000"/>
                </a:solidFill>
                <a:latin typeface="Calibri"/>
                <a:cs typeface="Calibri"/>
              </a:rPr>
              <a:t> </a:t>
            </a:r>
            <a:r>
              <a:rPr sz="2600" spc="-10" dirty="0">
                <a:solidFill>
                  <a:srgbClr val="C00000"/>
                </a:solidFill>
                <a:latin typeface="Calibri"/>
                <a:cs typeface="Calibri"/>
              </a:rPr>
              <a:t>centric</a:t>
            </a:r>
            <a:r>
              <a:rPr sz="2600" spc="20" dirty="0">
                <a:solidFill>
                  <a:srgbClr val="C00000"/>
                </a:solidFill>
                <a:latin typeface="Calibri"/>
                <a:cs typeface="Calibri"/>
              </a:rPr>
              <a:t> </a:t>
            </a:r>
            <a:r>
              <a:rPr sz="2600" spc="-5" dirty="0">
                <a:latin typeface="Calibri"/>
                <a:cs typeface="Calibri"/>
              </a:rPr>
              <a:t>techniques,</a:t>
            </a:r>
            <a:r>
              <a:rPr sz="2600" spc="-15" dirty="0">
                <a:latin typeface="Calibri"/>
                <a:cs typeface="Calibri"/>
              </a:rPr>
              <a:t> </a:t>
            </a:r>
            <a:r>
              <a:rPr sz="2600" spc="-5" dirty="0">
                <a:latin typeface="Calibri"/>
                <a:cs typeface="Calibri"/>
              </a:rPr>
              <a:t>i.e.,</a:t>
            </a:r>
            <a:r>
              <a:rPr sz="2600" spc="20" dirty="0">
                <a:latin typeface="Calibri"/>
                <a:cs typeface="Calibri"/>
              </a:rPr>
              <a:t> </a:t>
            </a:r>
            <a:r>
              <a:rPr sz="2600" spc="-5" dirty="0">
                <a:latin typeface="Calibri"/>
                <a:cs typeface="Calibri"/>
              </a:rPr>
              <a:t>techniques</a:t>
            </a:r>
            <a:r>
              <a:rPr sz="2600" spc="-20" dirty="0">
                <a:latin typeface="Calibri"/>
                <a:cs typeface="Calibri"/>
              </a:rPr>
              <a:t> </a:t>
            </a:r>
            <a:r>
              <a:rPr sz="2600" spc="-10" dirty="0">
                <a:latin typeface="Calibri"/>
                <a:cs typeface="Calibri"/>
              </a:rPr>
              <a:t>that</a:t>
            </a:r>
            <a:r>
              <a:rPr sz="2600" spc="5" dirty="0">
                <a:latin typeface="Calibri"/>
                <a:cs typeface="Calibri"/>
              </a:rPr>
              <a:t> </a:t>
            </a:r>
            <a:r>
              <a:rPr sz="2600" spc="-5" dirty="0">
                <a:latin typeface="Calibri"/>
                <a:cs typeface="Calibri"/>
              </a:rPr>
              <a:t>use</a:t>
            </a:r>
            <a:r>
              <a:rPr sz="2600" dirty="0">
                <a:latin typeface="Calibri"/>
                <a:cs typeface="Calibri"/>
              </a:rPr>
              <a:t> </a:t>
            </a:r>
            <a:r>
              <a:rPr sz="2600" spc="-15" dirty="0">
                <a:latin typeface="Calibri"/>
                <a:cs typeface="Calibri"/>
              </a:rPr>
              <a:t>existing</a:t>
            </a:r>
            <a:r>
              <a:rPr sz="2600" dirty="0">
                <a:latin typeface="Calibri"/>
                <a:cs typeface="Calibri"/>
              </a:rPr>
              <a:t> </a:t>
            </a:r>
            <a:r>
              <a:rPr sz="2600" spc="-10" dirty="0">
                <a:latin typeface="Calibri"/>
                <a:cs typeface="Calibri"/>
              </a:rPr>
              <a:t>documents </a:t>
            </a:r>
            <a:r>
              <a:rPr sz="2600" spc="-5" dirty="0">
                <a:latin typeface="Calibri"/>
                <a:cs typeface="Calibri"/>
              </a:rPr>
              <a:t> </a:t>
            </a:r>
            <a:r>
              <a:rPr sz="2600" spc="-10" dirty="0">
                <a:latin typeface="Calibri"/>
                <a:cs typeface="Calibri"/>
              </a:rPr>
              <a:t>because </a:t>
            </a:r>
            <a:r>
              <a:rPr sz="2600" spc="-15" dirty="0">
                <a:latin typeface="Calibri"/>
                <a:cs typeface="Calibri"/>
              </a:rPr>
              <a:t>information</a:t>
            </a:r>
            <a:r>
              <a:rPr sz="2600" spc="40" dirty="0">
                <a:latin typeface="Calibri"/>
                <a:cs typeface="Calibri"/>
              </a:rPr>
              <a:t> </a:t>
            </a:r>
            <a:r>
              <a:rPr sz="2600" spc="-5" dirty="0">
                <a:latin typeface="Calibri"/>
                <a:cs typeface="Calibri"/>
              </a:rPr>
              <a:t>up</a:t>
            </a:r>
            <a:r>
              <a:rPr sz="2600" dirty="0">
                <a:latin typeface="Calibri"/>
                <a:cs typeface="Calibri"/>
              </a:rPr>
              <a:t> </a:t>
            </a:r>
            <a:r>
              <a:rPr sz="2600" spc="-20" dirty="0">
                <a:latin typeface="Calibri"/>
                <a:cs typeface="Calibri"/>
              </a:rPr>
              <a:t>to</a:t>
            </a:r>
            <a:r>
              <a:rPr sz="2600" spc="10" dirty="0">
                <a:latin typeface="Calibri"/>
                <a:cs typeface="Calibri"/>
              </a:rPr>
              <a:t> </a:t>
            </a:r>
            <a:r>
              <a:rPr sz="2600" dirty="0">
                <a:latin typeface="Calibri"/>
                <a:cs typeface="Calibri"/>
              </a:rPr>
              <a:t>an </a:t>
            </a:r>
            <a:r>
              <a:rPr sz="2600" spc="-10" dirty="0">
                <a:latin typeface="Calibri"/>
                <a:cs typeface="Calibri"/>
              </a:rPr>
              <a:t>arbitrary</a:t>
            </a:r>
            <a:r>
              <a:rPr sz="2600" spc="25" dirty="0">
                <a:latin typeface="Calibri"/>
                <a:cs typeface="Calibri"/>
              </a:rPr>
              <a:t> </a:t>
            </a:r>
            <a:r>
              <a:rPr sz="2600" spc="-10" dirty="0">
                <a:latin typeface="Calibri"/>
                <a:cs typeface="Calibri"/>
              </a:rPr>
              <a:t>level</a:t>
            </a:r>
            <a:r>
              <a:rPr sz="2600" spc="-5" dirty="0">
                <a:latin typeface="Calibri"/>
                <a:cs typeface="Calibri"/>
              </a:rPr>
              <a:t> of</a:t>
            </a:r>
            <a:r>
              <a:rPr sz="2600" dirty="0">
                <a:latin typeface="Calibri"/>
                <a:cs typeface="Calibri"/>
              </a:rPr>
              <a:t> </a:t>
            </a:r>
            <a:r>
              <a:rPr sz="2600" spc="-10" dirty="0">
                <a:latin typeface="Calibri"/>
                <a:cs typeface="Calibri"/>
              </a:rPr>
              <a:t>detail</a:t>
            </a:r>
            <a:r>
              <a:rPr sz="2600" dirty="0">
                <a:latin typeface="Calibri"/>
                <a:cs typeface="Calibri"/>
              </a:rPr>
              <a:t> </a:t>
            </a:r>
            <a:r>
              <a:rPr sz="2600" spc="-10" dirty="0">
                <a:latin typeface="Calibri"/>
                <a:cs typeface="Calibri"/>
              </a:rPr>
              <a:t>can</a:t>
            </a:r>
            <a:r>
              <a:rPr sz="2600" dirty="0">
                <a:latin typeface="Calibri"/>
                <a:cs typeface="Calibri"/>
              </a:rPr>
              <a:t> be</a:t>
            </a:r>
            <a:r>
              <a:rPr sz="2600" spc="-10" dirty="0">
                <a:latin typeface="Calibri"/>
                <a:cs typeface="Calibri"/>
              </a:rPr>
              <a:t> </a:t>
            </a:r>
            <a:r>
              <a:rPr sz="2600" spc="-20" dirty="0">
                <a:latin typeface="Calibri"/>
                <a:cs typeface="Calibri"/>
              </a:rPr>
              <a:t>extracted</a:t>
            </a:r>
            <a:r>
              <a:rPr sz="2600" spc="20" dirty="0">
                <a:latin typeface="Calibri"/>
                <a:cs typeface="Calibri"/>
              </a:rPr>
              <a:t> </a:t>
            </a:r>
            <a:r>
              <a:rPr sz="2600" spc="-15" dirty="0">
                <a:latin typeface="Calibri"/>
                <a:cs typeface="Calibri"/>
              </a:rPr>
              <a:t>from </a:t>
            </a:r>
            <a:r>
              <a:rPr sz="2600" spc="-570" dirty="0">
                <a:latin typeface="Calibri"/>
                <a:cs typeface="Calibri"/>
              </a:rPr>
              <a:t> </a:t>
            </a:r>
            <a:r>
              <a:rPr sz="2600" spc="-5" dirty="0">
                <a:latin typeface="Calibri"/>
                <a:cs typeface="Calibri"/>
              </a:rPr>
              <a:t>these.</a:t>
            </a:r>
            <a:endParaRPr sz="26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7372350" cy="695960"/>
          </a:xfrm>
          <a:prstGeom prst="rect">
            <a:avLst/>
          </a:prstGeom>
        </p:spPr>
        <p:txBody>
          <a:bodyPr vert="horz" wrap="square" lIns="0" tIns="12700" rIns="0" bIns="0" rtlCol="0">
            <a:spAutoFit/>
          </a:bodyPr>
          <a:lstStyle/>
          <a:p>
            <a:pPr marL="12700">
              <a:lnSpc>
                <a:spcPct val="100000"/>
              </a:lnSpc>
              <a:spcBef>
                <a:spcPts val="100"/>
              </a:spcBef>
            </a:pPr>
            <a:r>
              <a:rPr spc="-5" dirty="0"/>
              <a:t>Combining</a:t>
            </a:r>
            <a:r>
              <a:rPr spc="-10" dirty="0"/>
              <a:t> </a:t>
            </a:r>
            <a:r>
              <a:rPr spc="-15" dirty="0"/>
              <a:t>elicitation</a:t>
            </a:r>
            <a:r>
              <a:rPr spc="25" dirty="0"/>
              <a:t> </a:t>
            </a:r>
            <a:r>
              <a:rPr spc="-10" dirty="0"/>
              <a:t>techniques</a:t>
            </a:r>
          </a:p>
        </p:txBody>
      </p:sp>
      <p:sp>
        <p:nvSpPr>
          <p:cNvPr id="3" name="object 3"/>
          <p:cNvSpPr txBox="1"/>
          <p:nvPr/>
        </p:nvSpPr>
        <p:spPr>
          <a:xfrm>
            <a:off x="916939" y="1793239"/>
            <a:ext cx="10313670" cy="1989455"/>
          </a:xfrm>
          <a:prstGeom prst="rect">
            <a:avLst/>
          </a:prstGeom>
        </p:spPr>
        <p:txBody>
          <a:bodyPr vert="horz" wrap="square" lIns="0" tIns="55244" rIns="0" bIns="0" rtlCol="0">
            <a:spAutoFit/>
          </a:bodyPr>
          <a:lstStyle/>
          <a:p>
            <a:pPr marL="241300" marR="5080" indent="-228600">
              <a:lnSpc>
                <a:spcPct val="90000"/>
              </a:lnSpc>
              <a:spcBef>
                <a:spcPts val="434"/>
              </a:spcBef>
              <a:buFont typeface="Arial MT"/>
              <a:buChar char="•"/>
              <a:tabLst>
                <a:tab pos="241300" algn="l"/>
              </a:tabLst>
            </a:pPr>
            <a:r>
              <a:rPr sz="2800" dirty="0">
                <a:latin typeface="Calibri"/>
                <a:cs typeface="Calibri"/>
              </a:rPr>
              <a:t>It is</a:t>
            </a:r>
            <a:r>
              <a:rPr sz="2800" spc="5" dirty="0">
                <a:latin typeface="Calibri"/>
                <a:cs typeface="Calibri"/>
              </a:rPr>
              <a:t> </a:t>
            </a:r>
            <a:r>
              <a:rPr sz="2800" dirty="0">
                <a:latin typeface="Calibri"/>
                <a:cs typeface="Calibri"/>
              </a:rPr>
              <a:t>advisable</a:t>
            </a:r>
            <a:r>
              <a:rPr sz="2800" spc="-20" dirty="0">
                <a:latin typeface="Calibri"/>
                <a:cs typeface="Calibri"/>
              </a:rPr>
              <a:t> to</a:t>
            </a:r>
            <a:r>
              <a:rPr sz="2800" dirty="0">
                <a:latin typeface="Calibri"/>
                <a:cs typeface="Calibri"/>
              </a:rPr>
              <a:t> </a:t>
            </a:r>
            <a:r>
              <a:rPr sz="2800" spc="-10" dirty="0">
                <a:latin typeface="Calibri"/>
                <a:cs typeface="Calibri"/>
              </a:rPr>
              <a:t>combine</a:t>
            </a:r>
            <a:r>
              <a:rPr sz="2800" dirty="0">
                <a:latin typeface="Calibri"/>
                <a:cs typeface="Calibri"/>
              </a:rPr>
              <a:t> </a:t>
            </a:r>
            <a:r>
              <a:rPr sz="2800" spc="-25" dirty="0">
                <a:latin typeface="Calibri"/>
                <a:cs typeface="Calibri"/>
              </a:rPr>
              <a:t>different</a:t>
            </a:r>
            <a:r>
              <a:rPr sz="2800" spc="-10" dirty="0">
                <a:latin typeface="Calibri"/>
                <a:cs typeface="Calibri"/>
              </a:rPr>
              <a:t> </a:t>
            </a:r>
            <a:r>
              <a:rPr sz="2800" spc="-5" dirty="0">
                <a:latin typeface="Calibri"/>
                <a:cs typeface="Calibri"/>
              </a:rPr>
              <a:t>techniques</a:t>
            </a:r>
            <a:r>
              <a:rPr sz="2800" spc="15" dirty="0">
                <a:latin typeface="Calibri"/>
                <a:cs typeface="Calibri"/>
              </a:rPr>
              <a:t> </a:t>
            </a:r>
            <a:r>
              <a:rPr sz="2800" spc="-10" dirty="0">
                <a:latin typeface="Calibri"/>
                <a:cs typeface="Calibri"/>
              </a:rPr>
              <a:t>because</a:t>
            </a:r>
            <a:r>
              <a:rPr sz="2800" spc="10" dirty="0">
                <a:latin typeface="Calibri"/>
                <a:cs typeface="Calibri"/>
              </a:rPr>
              <a:t> </a:t>
            </a:r>
            <a:r>
              <a:rPr sz="2800" dirty="0">
                <a:latin typeface="Calibri"/>
                <a:cs typeface="Calibri"/>
              </a:rPr>
              <a:t>this</a:t>
            </a:r>
            <a:r>
              <a:rPr sz="2800" spc="15" dirty="0">
                <a:latin typeface="Calibri"/>
                <a:cs typeface="Calibri"/>
              </a:rPr>
              <a:t> </a:t>
            </a:r>
            <a:r>
              <a:rPr sz="2800" spc="-10" dirty="0">
                <a:latin typeface="Calibri"/>
                <a:cs typeface="Calibri"/>
              </a:rPr>
              <a:t>minimizes </a:t>
            </a:r>
            <a:r>
              <a:rPr sz="2800" spc="-620" dirty="0">
                <a:latin typeface="Calibri"/>
                <a:cs typeface="Calibri"/>
              </a:rPr>
              <a:t> </a:t>
            </a:r>
            <a:r>
              <a:rPr sz="2800" spc="-15" dirty="0">
                <a:latin typeface="Calibri"/>
                <a:cs typeface="Calibri"/>
              </a:rPr>
              <a:t>many</a:t>
            </a:r>
            <a:r>
              <a:rPr sz="2800" spc="-5" dirty="0">
                <a:latin typeface="Calibri"/>
                <a:cs typeface="Calibri"/>
              </a:rPr>
              <a:t> of</a:t>
            </a:r>
            <a:r>
              <a:rPr sz="2800" spc="-10" dirty="0">
                <a:latin typeface="Calibri"/>
                <a:cs typeface="Calibri"/>
              </a:rPr>
              <a:t> </a:t>
            </a:r>
            <a:r>
              <a:rPr sz="2800" dirty="0">
                <a:latin typeface="Calibri"/>
                <a:cs typeface="Calibri"/>
              </a:rPr>
              <a:t>the</a:t>
            </a:r>
            <a:r>
              <a:rPr sz="2800" spc="-15" dirty="0">
                <a:latin typeface="Calibri"/>
                <a:cs typeface="Calibri"/>
              </a:rPr>
              <a:t> </a:t>
            </a:r>
            <a:r>
              <a:rPr sz="2800" spc="-5" dirty="0">
                <a:latin typeface="Calibri"/>
                <a:cs typeface="Calibri"/>
              </a:rPr>
              <a:t>risks </a:t>
            </a:r>
            <a:r>
              <a:rPr sz="2800" spc="-10" dirty="0">
                <a:latin typeface="Calibri"/>
                <a:cs typeface="Calibri"/>
              </a:rPr>
              <a:t>inherent</a:t>
            </a:r>
            <a:r>
              <a:rPr sz="2800" dirty="0">
                <a:latin typeface="Calibri"/>
                <a:cs typeface="Calibri"/>
              </a:rPr>
              <a:t> </a:t>
            </a:r>
            <a:r>
              <a:rPr sz="2800" spc="-20" dirty="0">
                <a:latin typeface="Calibri"/>
                <a:cs typeface="Calibri"/>
              </a:rPr>
              <a:t>to</a:t>
            </a:r>
            <a:r>
              <a:rPr sz="2800" spc="-5" dirty="0">
                <a:latin typeface="Calibri"/>
                <a:cs typeface="Calibri"/>
              </a:rPr>
              <a:t> </a:t>
            </a:r>
            <a:r>
              <a:rPr sz="2800" dirty="0">
                <a:latin typeface="Calibri"/>
                <a:cs typeface="Calibri"/>
              </a:rPr>
              <a:t>the</a:t>
            </a:r>
            <a:r>
              <a:rPr sz="2800" spc="-10" dirty="0">
                <a:latin typeface="Calibri"/>
                <a:cs typeface="Calibri"/>
              </a:rPr>
              <a:t> project.</a:t>
            </a:r>
            <a:r>
              <a:rPr sz="2800" spc="10" dirty="0">
                <a:latin typeface="Calibri"/>
                <a:cs typeface="Calibri"/>
              </a:rPr>
              <a:t> </a:t>
            </a:r>
            <a:r>
              <a:rPr sz="2800" spc="-10" dirty="0">
                <a:latin typeface="Calibri"/>
                <a:cs typeface="Calibri"/>
              </a:rPr>
              <a:t>Weaknesses</a:t>
            </a:r>
            <a:r>
              <a:rPr sz="2800" spc="-15" dirty="0">
                <a:latin typeface="Calibri"/>
                <a:cs typeface="Calibri"/>
              </a:rPr>
              <a:t> </a:t>
            </a:r>
            <a:r>
              <a:rPr sz="2800" dirty="0">
                <a:latin typeface="Calibri"/>
                <a:cs typeface="Calibri"/>
              </a:rPr>
              <a:t>and</a:t>
            </a:r>
            <a:r>
              <a:rPr sz="2800" spc="-5" dirty="0">
                <a:latin typeface="Calibri"/>
                <a:cs typeface="Calibri"/>
              </a:rPr>
              <a:t> </a:t>
            </a:r>
            <a:r>
              <a:rPr sz="2800" spc="-10" dirty="0">
                <a:solidFill>
                  <a:srgbClr val="C00000"/>
                </a:solidFill>
                <a:latin typeface="Calibri"/>
                <a:cs typeface="Calibri"/>
              </a:rPr>
              <a:t>pitfalls</a:t>
            </a:r>
            <a:r>
              <a:rPr sz="2800" spc="-5" dirty="0">
                <a:solidFill>
                  <a:srgbClr val="C00000"/>
                </a:solidFill>
                <a:latin typeface="Calibri"/>
                <a:cs typeface="Calibri"/>
              </a:rPr>
              <a:t> of </a:t>
            </a:r>
            <a:r>
              <a:rPr sz="2800" dirty="0">
                <a:solidFill>
                  <a:srgbClr val="C00000"/>
                </a:solidFill>
                <a:latin typeface="Calibri"/>
                <a:cs typeface="Calibri"/>
              </a:rPr>
              <a:t>a </a:t>
            </a:r>
            <a:r>
              <a:rPr sz="2800" spc="-615" dirty="0">
                <a:solidFill>
                  <a:srgbClr val="C00000"/>
                </a:solidFill>
                <a:latin typeface="Calibri"/>
                <a:cs typeface="Calibri"/>
              </a:rPr>
              <a:t> </a:t>
            </a:r>
            <a:r>
              <a:rPr sz="2800" spc="-5" dirty="0">
                <a:solidFill>
                  <a:srgbClr val="C00000"/>
                </a:solidFill>
                <a:latin typeface="Calibri"/>
                <a:cs typeface="Calibri"/>
              </a:rPr>
              <a:t>particular</a:t>
            </a:r>
            <a:r>
              <a:rPr sz="2800" spc="-15" dirty="0">
                <a:solidFill>
                  <a:srgbClr val="C00000"/>
                </a:solidFill>
                <a:latin typeface="Calibri"/>
                <a:cs typeface="Calibri"/>
              </a:rPr>
              <a:t> </a:t>
            </a:r>
            <a:r>
              <a:rPr sz="2800" spc="-5" dirty="0">
                <a:solidFill>
                  <a:srgbClr val="C00000"/>
                </a:solidFill>
                <a:latin typeface="Calibri"/>
                <a:cs typeface="Calibri"/>
              </a:rPr>
              <a:t>technique</a:t>
            </a:r>
            <a:r>
              <a:rPr sz="2800" dirty="0">
                <a:solidFill>
                  <a:srgbClr val="C00000"/>
                </a:solidFill>
                <a:latin typeface="Calibri"/>
                <a:cs typeface="Calibri"/>
              </a:rPr>
              <a:t> </a:t>
            </a:r>
            <a:r>
              <a:rPr sz="2800" spc="-10" dirty="0">
                <a:solidFill>
                  <a:srgbClr val="C00000"/>
                </a:solidFill>
                <a:latin typeface="Calibri"/>
                <a:cs typeface="Calibri"/>
              </a:rPr>
              <a:t>can</a:t>
            </a:r>
            <a:r>
              <a:rPr sz="2800" spc="5" dirty="0">
                <a:solidFill>
                  <a:srgbClr val="C00000"/>
                </a:solidFill>
                <a:latin typeface="Calibri"/>
                <a:cs typeface="Calibri"/>
              </a:rPr>
              <a:t> </a:t>
            </a:r>
            <a:r>
              <a:rPr sz="2800" spc="-5" dirty="0">
                <a:solidFill>
                  <a:srgbClr val="C00000"/>
                </a:solidFill>
                <a:latin typeface="Calibri"/>
                <a:cs typeface="Calibri"/>
              </a:rPr>
              <a:t>be balanced</a:t>
            </a:r>
            <a:r>
              <a:rPr sz="2800" spc="-10" dirty="0">
                <a:solidFill>
                  <a:srgbClr val="C00000"/>
                </a:solidFill>
                <a:latin typeface="Calibri"/>
                <a:cs typeface="Calibri"/>
              </a:rPr>
              <a:t> </a:t>
            </a:r>
            <a:r>
              <a:rPr sz="2800" spc="-5" dirty="0">
                <a:solidFill>
                  <a:srgbClr val="C00000"/>
                </a:solidFill>
                <a:latin typeface="Calibri"/>
                <a:cs typeface="Calibri"/>
              </a:rPr>
              <a:t>out</a:t>
            </a:r>
            <a:r>
              <a:rPr sz="2800" spc="5" dirty="0">
                <a:solidFill>
                  <a:srgbClr val="C00000"/>
                </a:solidFill>
                <a:latin typeface="Calibri"/>
                <a:cs typeface="Calibri"/>
              </a:rPr>
              <a:t> </a:t>
            </a:r>
            <a:r>
              <a:rPr sz="2800" spc="-10" dirty="0">
                <a:solidFill>
                  <a:srgbClr val="C00000"/>
                </a:solidFill>
                <a:latin typeface="Calibri"/>
                <a:cs typeface="Calibri"/>
              </a:rPr>
              <a:t>through</a:t>
            </a:r>
            <a:r>
              <a:rPr sz="2800" spc="-5" dirty="0">
                <a:solidFill>
                  <a:srgbClr val="C00000"/>
                </a:solidFill>
                <a:latin typeface="Calibri"/>
                <a:cs typeface="Calibri"/>
              </a:rPr>
              <a:t> </a:t>
            </a:r>
            <a:r>
              <a:rPr sz="2800" dirty="0">
                <a:solidFill>
                  <a:srgbClr val="C00000"/>
                </a:solidFill>
                <a:latin typeface="Calibri"/>
                <a:cs typeface="Calibri"/>
              </a:rPr>
              <a:t>the </a:t>
            </a:r>
            <a:r>
              <a:rPr sz="2800" spc="-5" dirty="0">
                <a:solidFill>
                  <a:srgbClr val="C00000"/>
                </a:solidFill>
                <a:latin typeface="Calibri"/>
                <a:cs typeface="Calibri"/>
              </a:rPr>
              <a:t>use of </a:t>
            </a:r>
            <a:r>
              <a:rPr sz="2800" dirty="0">
                <a:solidFill>
                  <a:srgbClr val="C00000"/>
                </a:solidFill>
                <a:latin typeface="Calibri"/>
                <a:cs typeface="Calibri"/>
              </a:rPr>
              <a:t>another </a:t>
            </a:r>
            <a:r>
              <a:rPr sz="2800" spc="5" dirty="0">
                <a:solidFill>
                  <a:srgbClr val="C00000"/>
                </a:solidFill>
                <a:latin typeface="Calibri"/>
                <a:cs typeface="Calibri"/>
              </a:rPr>
              <a:t> </a:t>
            </a:r>
            <a:r>
              <a:rPr sz="2800" spc="-5" dirty="0">
                <a:solidFill>
                  <a:srgbClr val="C00000"/>
                </a:solidFill>
                <a:latin typeface="Calibri"/>
                <a:cs typeface="Calibri"/>
              </a:rPr>
              <a:t>technique</a:t>
            </a:r>
            <a:r>
              <a:rPr sz="2800" dirty="0">
                <a:solidFill>
                  <a:srgbClr val="C00000"/>
                </a:solidFill>
                <a:latin typeface="Calibri"/>
                <a:cs typeface="Calibri"/>
              </a:rPr>
              <a:t> </a:t>
            </a:r>
            <a:r>
              <a:rPr sz="2800" dirty="0">
                <a:latin typeface="Calibri"/>
                <a:cs typeface="Calibri"/>
              </a:rPr>
              <a:t>whose</a:t>
            </a:r>
            <a:r>
              <a:rPr sz="2800" spc="-10" dirty="0">
                <a:latin typeface="Calibri"/>
                <a:cs typeface="Calibri"/>
              </a:rPr>
              <a:t> </a:t>
            </a:r>
            <a:r>
              <a:rPr sz="2800" spc="-15" dirty="0">
                <a:latin typeface="Calibri"/>
                <a:cs typeface="Calibri"/>
              </a:rPr>
              <a:t>strong</a:t>
            </a:r>
            <a:r>
              <a:rPr sz="2800" spc="-5" dirty="0">
                <a:latin typeface="Calibri"/>
                <a:cs typeface="Calibri"/>
              </a:rPr>
              <a:t> </a:t>
            </a:r>
            <a:r>
              <a:rPr sz="2800" spc="-10" dirty="0">
                <a:latin typeface="Calibri"/>
                <a:cs typeface="Calibri"/>
              </a:rPr>
              <a:t>points</a:t>
            </a:r>
            <a:r>
              <a:rPr sz="2800" spc="10" dirty="0">
                <a:latin typeface="Calibri"/>
                <a:cs typeface="Calibri"/>
              </a:rPr>
              <a:t> </a:t>
            </a:r>
            <a:r>
              <a:rPr sz="2800" dirty="0">
                <a:latin typeface="Calibri"/>
                <a:cs typeface="Calibri"/>
              </a:rPr>
              <a:t>lie</a:t>
            </a:r>
            <a:r>
              <a:rPr sz="2800" spc="-15" dirty="0">
                <a:latin typeface="Calibri"/>
                <a:cs typeface="Calibri"/>
              </a:rPr>
              <a:t> </a:t>
            </a:r>
            <a:r>
              <a:rPr sz="2800" spc="-10" dirty="0">
                <a:latin typeface="Calibri"/>
                <a:cs typeface="Calibri"/>
              </a:rPr>
              <a:t>where</a:t>
            </a:r>
            <a:r>
              <a:rPr sz="2800" spc="-15" dirty="0">
                <a:latin typeface="Calibri"/>
                <a:cs typeface="Calibri"/>
              </a:rPr>
              <a:t> </a:t>
            </a:r>
            <a:r>
              <a:rPr sz="2800" dirty="0">
                <a:latin typeface="Calibri"/>
                <a:cs typeface="Calibri"/>
              </a:rPr>
              <a:t>the</a:t>
            </a:r>
            <a:r>
              <a:rPr sz="2800" spc="-5" dirty="0">
                <a:latin typeface="Calibri"/>
                <a:cs typeface="Calibri"/>
              </a:rPr>
              <a:t> </a:t>
            </a:r>
            <a:r>
              <a:rPr sz="2800" spc="-20" dirty="0">
                <a:latin typeface="Calibri"/>
                <a:cs typeface="Calibri"/>
              </a:rPr>
              <a:t>first</a:t>
            </a:r>
            <a:r>
              <a:rPr sz="2800" spc="-15" dirty="0">
                <a:latin typeface="Calibri"/>
                <a:cs typeface="Calibri"/>
              </a:rPr>
              <a:t> </a:t>
            </a:r>
            <a:r>
              <a:rPr sz="2800" spc="-5" dirty="0">
                <a:latin typeface="Calibri"/>
                <a:cs typeface="Calibri"/>
              </a:rPr>
              <a:t>technique</a:t>
            </a:r>
            <a:r>
              <a:rPr sz="2800" spc="10" dirty="0">
                <a:latin typeface="Calibri"/>
                <a:cs typeface="Calibri"/>
              </a:rPr>
              <a:t> </a:t>
            </a:r>
            <a:r>
              <a:rPr sz="2800" spc="-20" dirty="0">
                <a:latin typeface="Calibri"/>
                <a:cs typeface="Calibri"/>
              </a:rPr>
              <a:t>may</a:t>
            </a:r>
            <a:r>
              <a:rPr sz="2800" dirty="0">
                <a:latin typeface="Calibri"/>
                <a:cs typeface="Calibri"/>
              </a:rPr>
              <a:t> </a:t>
            </a:r>
            <a:r>
              <a:rPr sz="2800" spc="-25" dirty="0">
                <a:latin typeface="Calibri"/>
                <a:cs typeface="Calibri"/>
              </a:rPr>
              <a:t>have </a:t>
            </a:r>
            <a:r>
              <a:rPr sz="2800" spc="-620" dirty="0">
                <a:latin typeface="Calibri"/>
                <a:cs typeface="Calibri"/>
              </a:rPr>
              <a:t> </a:t>
            </a:r>
            <a:r>
              <a:rPr sz="2800" spc="-10" dirty="0">
                <a:latin typeface="Calibri"/>
                <a:cs typeface="Calibri"/>
              </a:rPr>
              <a:t>deficits</a:t>
            </a:r>
            <a:endParaRPr sz="28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9926320" cy="695960"/>
          </a:xfrm>
          <a:prstGeom prst="rect">
            <a:avLst/>
          </a:prstGeom>
        </p:spPr>
        <p:txBody>
          <a:bodyPr vert="horz" wrap="square" lIns="0" tIns="12700" rIns="0" bIns="0" rtlCol="0">
            <a:spAutoFit/>
          </a:bodyPr>
          <a:lstStyle/>
          <a:p>
            <a:pPr marL="12700">
              <a:lnSpc>
                <a:spcPct val="100000"/>
              </a:lnSpc>
              <a:spcBef>
                <a:spcPts val="100"/>
              </a:spcBef>
            </a:pPr>
            <a:r>
              <a:rPr spc="-10" dirty="0"/>
              <a:t>Classification</a:t>
            </a:r>
            <a:r>
              <a:rPr spc="30" dirty="0"/>
              <a:t> </a:t>
            </a:r>
            <a:r>
              <a:rPr spc="-5" dirty="0"/>
              <a:t>of </a:t>
            </a:r>
            <a:r>
              <a:rPr spc="-15" dirty="0"/>
              <a:t>elicitation</a:t>
            </a:r>
            <a:r>
              <a:rPr spc="30" dirty="0"/>
              <a:t> </a:t>
            </a:r>
            <a:r>
              <a:rPr spc="-10" dirty="0"/>
              <a:t>techniques</a:t>
            </a:r>
            <a:r>
              <a:rPr spc="10" dirty="0"/>
              <a:t> </a:t>
            </a:r>
            <a:r>
              <a:rPr dirty="0"/>
              <a:t>(IREB)</a:t>
            </a:r>
          </a:p>
        </p:txBody>
      </p:sp>
      <p:sp>
        <p:nvSpPr>
          <p:cNvPr id="3" name="object 3"/>
          <p:cNvSpPr txBox="1"/>
          <p:nvPr/>
        </p:nvSpPr>
        <p:spPr>
          <a:xfrm>
            <a:off x="916938" y="1793239"/>
            <a:ext cx="9674861" cy="2744341"/>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b="1" spc="-5" dirty="0">
                <a:latin typeface="Calibri"/>
                <a:cs typeface="Calibri"/>
              </a:rPr>
              <a:t>Survey</a:t>
            </a:r>
            <a:r>
              <a:rPr sz="2800" b="1" spc="-45" dirty="0">
                <a:latin typeface="Calibri"/>
                <a:cs typeface="Calibri"/>
              </a:rPr>
              <a:t> </a:t>
            </a:r>
            <a:r>
              <a:rPr sz="2800" b="1" spc="-30" dirty="0">
                <a:latin typeface="Calibri"/>
                <a:cs typeface="Calibri"/>
              </a:rPr>
              <a:t>Techniques:</a:t>
            </a:r>
            <a:r>
              <a:rPr lang="en-US" sz="2800" b="1" spc="-30" dirty="0">
                <a:latin typeface="Calibri"/>
                <a:cs typeface="Calibri"/>
              </a:rPr>
              <a:t> </a:t>
            </a:r>
            <a:r>
              <a:rPr lang="en-US" sz="2400" spc="-30" dirty="0">
                <a:latin typeface="Calibri"/>
                <a:cs typeface="Calibri"/>
              </a:rPr>
              <a:t>Survey techniques aim at eliciting as precise and unbiased statements as Eliciting explicit knowledge possible from stakeholders regarding their requirements.</a:t>
            </a:r>
            <a:endParaRPr sz="2400" dirty="0">
              <a:latin typeface="Calibri"/>
              <a:cs typeface="Calibri"/>
            </a:endParaRPr>
          </a:p>
          <a:p>
            <a:pPr>
              <a:lnSpc>
                <a:spcPct val="100000"/>
              </a:lnSpc>
              <a:spcBef>
                <a:spcPts val="50"/>
              </a:spcBef>
            </a:pPr>
            <a:endParaRPr sz="3800" dirty="0">
              <a:latin typeface="Calibri"/>
              <a:cs typeface="Calibri"/>
            </a:endParaRPr>
          </a:p>
          <a:p>
            <a:pPr marL="527050" indent="-514350">
              <a:lnSpc>
                <a:spcPct val="100000"/>
              </a:lnSpc>
              <a:buAutoNum type="arabicPeriod"/>
              <a:tabLst>
                <a:tab pos="526415" algn="l"/>
                <a:tab pos="527050" algn="l"/>
              </a:tabLst>
            </a:pPr>
            <a:r>
              <a:rPr sz="2800" spc="-10" dirty="0">
                <a:latin typeface="Calibri"/>
                <a:cs typeface="Calibri"/>
              </a:rPr>
              <a:t>Questionnaire</a:t>
            </a:r>
            <a:endParaRPr sz="2800" dirty="0">
              <a:latin typeface="Calibri"/>
              <a:cs typeface="Calibri"/>
            </a:endParaRPr>
          </a:p>
          <a:p>
            <a:pPr marL="527050" indent="-514350">
              <a:lnSpc>
                <a:spcPct val="100000"/>
              </a:lnSpc>
              <a:spcBef>
                <a:spcPts val="665"/>
              </a:spcBef>
              <a:buAutoNum type="arabicPeriod"/>
              <a:tabLst>
                <a:tab pos="526415" algn="l"/>
                <a:tab pos="527050" algn="l"/>
              </a:tabLst>
            </a:pPr>
            <a:r>
              <a:rPr sz="2800" spc="-10" dirty="0">
                <a:latin typeface="Calibri"/>
                <a:cs typeface="Calibri"/>
              </a:rPr>
              <a:t>Interviews</a:t>
            </a:r>
            <a:endParaRPr sz="2800" dirty="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9926320" cy="689932"/>
          </a:xfrm>
          <a:prstGeom prst="rect">
            <a:avLst/>
          </a:prstGeom>
        </p:spPr>
        <p:txBody>
          <a:bodyPr vert="horz" wrap="square" lIns="0" tIns="12700" rIns="0" bIns="0" rtlCol="0">
            <a:spAutoFit/>
          </a:bodyPr>
          <a:lstStyle/>
          <a:p>
            <a:pPr marL="12700">
              <a:lnSpc>
                <a:spcPct val="100000"/>
              </a:lnSpc>
              <a:spcBef>
                <a:spcPts val="100"/>
              </a:spcBef>
            </a:pPr>
            <a:r>
              <a:rPr lang="en-US" dirty="0"/>
              <a:t>Survey  Techniques</a:t>
            </a:r>
            <a:endParaRPr dirty="0"/>
          </a:p>
        </p:txBody>
      </p:sp>
      <p:sp>
        <p:nvSpPr>
          <p:cNvPr id="3" name="object 3"/>
          <p:cNvSpPr txBox="1"/>
          <p:nvPr/>
        </p:nvSpPr>
        <p:spPr>
          <a:xfrm>
            <a:off x="916939" y="1829700"/>
            <a:ext cx="9674861" cy="3613810"/>
          </a:xfrm>
          <a:prstGeom prst="rect">
            <a:avLst/>
          </a:prstGeom>
        </p:spPr>
        <p:txBody>
          <a:bodyPr vert="horz" wrap="square" lIns="0" tIns="12700" rIns="0" bIns="0" rtlCol="0">
            <a:spAutoFit/>
          </a:bodyPr>
          <a:lstStyle/>
          <a:p>
            <a:pPr marL="12700">
              <a:lnSpc>
                <a:spcPct val="100000"/>
              </a:lnSpc>
              <a:spcBef>
                <a:spcPts val="100"/>
              </a:spcBef>
              <a:tabLst>
                <a:tab pos="241300" algn="l"/>
              </a:tabLst>
            </a:pPr>
            <a:endParaRPr sz="3800" dirty="0">
              <a:latin typeface="Calibri"/>
              <a:cs typeface="Calibri"/>
            </a:endParaRPr>
          </a:p>
          <a:p>
            <a:pPr marL="527050" indent="-514350">
              <a:lnSpc>
                <a:spcPct val="100000"/>
              </a:lnSpc>
              <a:buAutoNum type="arabicPeriod"/>
              <a:tabLst>
                <a:tab pos="526415" algn="l"/>
                <a:tab pos="527050" algn="l"/>
              </a:tabLst>
            </a:pPr>
            <a:r>
              <a:rPr sz="2800" b="1" spc="-10" dirty="0">
                <a:latin typeface="Calibri"/>
                <a:cs typeface="Calibri"/>
              </a:rPr>
              <a:t>Questionnaire</a:t>
            </a:r>
            <a:endParaRPr lang="en-US" sz="2800" b="1" spc="-10" dirty="0">
              <a:latin typeface="Calibri"/>
              <a:cs typeface="Calibri"/>
            </a:endParaRPr>
          </a:p>
          <a:p>
            <a:pPr marL="527050" indent="-514350">
              <a:lnSpc>
                <a:spcPct val="100000"/>
              </a:lnSpc>
              <a:buAutoNum type="arabicPeriod"/>
              <a:tabLst>
                <a:tab pos="526415" algn="l"/>
                <a:tab pos="527050" algn="l"/>
              </a:tabLst>
            </a:pPr>
            <a:endParaRPr lang="en-US" sz="2800" b="1" spc="-10" dirty="0">
              <a:latin typeface="Calibri"/>
              <a:cs typeface="Calibri"/>
            </a:endParaRPr>
          </a:p>
          <a:p>
            <a:pPr marL="12700">
              <a:lnSpc>
                <a:spcPct val="100000"/>
              </a:lnSpc>
              <a:tabLst>
                <a:tab pos="526415" algn="l"/>
                <a:tab pos="527050" algn="l"/>
              </a:tabLst>
            </a:pPr>
            <a:r>
              <a:rPr lang="en-US" sz="2000" dirty="0">
                <a:latin typeface="Calibri"/>
                <a:cs typeface="Calibri"/>
              </a:rPr>
              <a:t>Making use of open and/or closed questions (e.g., multiple choice questions) is another way of eliciting requirements from stakeholders. If there are many participants that must be surveyed, an online questionnaire is a viable option. Questionnaires can elicit a magnitude of information in a short amount of time and at low costs.</a:t>
            </a:r>
          </a:p>
          <a:p>
            <a:pPr marL="12700">
              <a:lnSpc>
                <a:spcPct val="100000"/>
              </a:lnSpc>
              <a:tabLst>
                <a:tab pos="526415" algn="l"/>
                <a:tab pos="527050" algn="l"/>
              </a:tabLst>
            </a:pPr>
            <a:endParaRPr lang="en-US" sz="2000" dirty="0">
              <a:latin typeface="Calibri"/>
              <a:cs typeface="Calibri"/>
            </a:endParaRPr>
          </a:p>
          <a:p>
            <a:pPr marL="12700">
              <a:lnSpc>
                <a:spcPct val="100000"/>
              </a:lnSpc>
              <a:tabLst>
                <a:tab pos="526415" algn="l"/>
                <a:tab pos="527050" algn="l"/>
              </a:tabLst>
            </a:pPr>
            <a:r>
              <a:rPr lang="en-US" sz="2000" b="1" dirty="0">
                <a:latin typeface="Calibri"/>
                <a:cs typeface="Calibri"/>
              </a:rPr>
              <a:t>A disadvantage of using a questionnaire is that it can be only employed to gather requirements the requirements engineer already knows or conjectures</a:t>
            </a:r>
            <a:endParaRPr sz="2000" b="1" dirty="0">
              <a:latin typeface="Calibri"/>
              <a:cs typeface="Calibri"/>
            </a:endParaRPr>
          </a:p>
        </p:txBody>
      </p:sp>
    </p:spTree>
    <p:extLst>
      <p:ext uri="{BB962C8B-B14F-4D97-AF65-F5344CB8AC3E}">
        <p14:creationId xmlns:p14="http://schemas.microsoft.com/office/powerpoint/2010/main" val="2770518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9926320" cy="689932"/>
          </a:xfrm>
          <a:prstGeom prst="rect">
            <a:avLst/>
          </a:prstGeom>
        </p:spPr>
        <p:txBody>
          <a:bodyPr vert="horz" wrap="square" lIns="0" tIns="12700" rIns="0" bIns="0" rtlCol="0">
            <a:spAutoFit/>
          </a:bodyPr>
          <a:lstStyle/>
          <a:p>
            <a:pPr marL="12700">
              <a:lnSpc>
                <a:spcPct val="100000"/>
              </a:lnSpc>
              <a:spcBef>
                <a:spcPts val="100"/>
              </a:spcBef>
            </a:pPr>
            <a:r>
              <a:rPr lang="en-US" dirty="0"/>
              <a:t>Survey  Techniques</a:t>
            </a:r>
            <a:endParaRPr dirty="0"/>
          </a:p>
        </p:txBody>
      </p:sp>
      <p:sp>
        <p:nvSpPr>
          <p:cNvPr id="3" name="object 3"/>
          <p:cNvSpPr txBox="1"/>
          <p:nvPr/>
        </p:nvSpPr>
        <p:spPr>
          <a:xfrm>
            <a:off x="762000" y="1447800"/>
            <a:ext cx="9674861" cy="4229363"/>
          </a:xfrm>
          <a:prstGeom prst="rect">
            <a:avLst/>
          </a:prstGeom>
        </p:spPr>
        <p:txBody>
          <a:bodyPr vert="horz" wrap="square" lIns="0" tIns="12700" rIns="0" bIns="0" rtlCol="0">
            <a:spAutoFit/>
          </a:bodyPr>
          <a:lstStyle/>
          <a:p>
            <a:pPr marL="12700">
              <a:lnSpc>
                <a:spcPct val="100000"/>
              </a:lnSpc>
              <a:spcBef>
                <a:spcPts val="100"/>
              </a:spcBef>
              <a:tabLst>
                <a:tab pos="241300" algn="l"/>
              </a:tabLst>
            </a:pPr>
            <a:endParaRPr lang="en-PK" sz="3800" dirty="0">
              <a:latin typeface="Calibri"/>
              <a:cs typeface="Calibri"/>
            </a:endParaRPr>
          </a:p>
          <a:p>
            <a:pPr marL="12700">
              <a:lnSpc>
                <a:spcPct val="100000"/>
              </a:lnSpc>
              <a:tabLst>
                <a:tab pos="526415" algn="l"/>
                <a:tab pos="527050" algn="l"/>
              </a:tabLst>
            </a:pPr>
            <a:r>
              <a:rPr lang="en-US" sz="2800" b="1" spc="-10" dirty="0">
                <a:latin typeface="Calibri"/>
                <a:cs typeface="Calibri"/>
              </a:rPr>
              <a:t>2. Interviews</a:t>
            </a:r>
          </a:p>
          <a:p>
            <a:pPr marL="527050" indent="-514350">
              <a:lnSpc>
                <a:spcPct val="100000"/>
              </a:lnSpc>
              <a:buAutoNum type="arabicPeriod"/>
              <a:tabLst>
                <a:tab pos="526415" algn="l"/>
                <a:tab pos="527050" algn="l"/>
              </a:tabLst>
            </a:pPr>
            <a:endParaRPr lang="en-US" sz="2800" b="1" spc="-10" dirty="0">
              <a:latin typeface="Calibri"/>
              <a:cs typeface="Calibri"/>
            </a:endParaRPr>
          </a:p>
          <a:p>
            <a:pPr marL="12700">
              <a:lnSpc>
                <a:spcPct val="100000"/>
              </a:lnSpc>
              <a:tabLst>
                <a:tab pos="526415" algn="l"/>
                <a:tab pos="527050" algn="l"/>
              </a:tabLst>
            </a:pPr>
            <a:r>
              <a:rPr lang="en-US" sz="2000" dirty="0">
                <a:latin typeface="Calibri"/>
                <a:cs typeface="Calibri"/>
              </a:rPr>
              <a:t>During an interview, the requirements engineer asks predetermined Interview</a:t>
            </a:r>
          </a:p>
          <a:p>
            <a:pPr marL="12700">
              <a:lnSpc>
                <a:spcPct val="100000"/>
              </a:lnSpc>
              <a:tabLst>
                <a:tab pos="526415" algn="l"/>
                <a:tab pos="527050" algn="l"/>
              </a:tabLst>
            </a:pPr>
            <a:r>
              <a:rPr lang="en-US" sz="2000" dirty="0">
                <a:latin typeface="Calibri"/>
                <a:cs typeface="Calibri"/>
              </a:rPr>
              <a:t>questions to one or more stakeholders and documents the answers.</a:t>
            </a:r>
          </a:p>
          <a:p>
            <a:pPr marL="12700">
              <a:lnSpc>
                <a:spcPct val="100000"/>
              </a:lnSpc>
              <a:tabLst>
                <a:tab pos="526415" algn="l"/>
                <a:tab pos="527050" algn="l"/>
              </a:tabLst>
            </a:pPr>
            <a:r>
              <a:rPr lang="en-US" sz="2000" dirty="0">
                <a:latin typeface="Calibri"/>
                <a:cs typeface="Calibri"/>
              </a:rPr>
              <a:t>Questions that arise during the conversation can be discussed immediately, and the requirements engineer may uncover subconscious requirements through clever questions. Interviews can be employed during the entire development phase of the system.</a:t>
            </a:r>
          </a:p>
          <a:p>
            <a:pPr marL="12700">
              <a:lnSpc>
                <a:spcPct val="100000"/>
              </a:lnSpc>
              <a:tabLst>
                <a:tab pos="526415" algn="l"/>
                <a:tab pos="527050" algn="l"/>
              </a:tabLst>
            </a:pPr>
            <a:endParaRPr lang="en-US" sz="2000" dirty="0">
              <a:latin typeface="Calibri"/>
              <a:cs typeface="Calibri"/>
            </a:endParaRPr>
          </a:p>
          <a:p>
            <a:pPr marL="12700">
              <a:lnSpc>
                <a:spcPct val="100000"/>
              </a:lnSpc>
              <a:tabLst>
                <a:tab pos="526415" algn="l"/>
                <a:tab pos="527050" algn="l"/>
              </a:tabLst>
            </a:pPr>
            <a:endParaRPr lang="en-US" sz="2000" b="1" dirty="0">
              <a:latin typeface="Calibri"/>
              <a:cs typeface="Calibri"/>
            </a:endParaRPr>
          </a:p>
          <a:p>
            <a:pPr marL="12700">
              <a:lnSpc>
                <a:spcPct val="100000"/>
              </a:lnSpc>
              <a:tabLst>
                <a:tab pos="526415" algn="l"/>
                <a:tab pos="527050" algn="l"/>
              </a:tabLst>
            </a:pPr>
            <a:r>
              <a:rPr lang="en-US" sz="2000" b="1" dirty="0">
                <a:latin typeface="Calibri"/>
                <a:cs typeface="Calibri"/>
              </a:rPr>
              <a:t>The most prominent disadvantage of this elicitation technique is that it is very time-consuming.</a:t>
            </a:r>
            <a:endParaRPr sz="2000" b="1" dirty="0">
              <a:latin typeface="Calibri"/>
              <a:cs typeface="Calibri"/>
            </a:endParaRPr>
          </a:p>
        </p:txBody>
      </p:sp>
    </p:spTree>
    <p:extLst>
      <p:ext uri="{BB962C8B-B14F-4D97-AF65-F5344CB8AC3E}">
        <p14:creationId xmlns:p14="http://schemas.microsoft.com/office/powerpoint/2010/main" val="1602553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09276"/>
            <a:ext cx="6480810" cy="2581275"/>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Lst>
            </a:pPr>
            <a:r>
              <a:rPr sz="2800" b="1" spc="-10" dirty="0">
                <a:latin typeface="Calibri"/>
                <a:cs typeface="Calibri"/>
              </a:rPr>
              <a:t>Creativity </a:t>
            </a:r>
            <a:r>
              <a:rPr sz="2800" b="1" spc="-30" dirty="0">
                <a:latin typeface="Calibri"/>
                <a:cs typeface="Calibri"/>
              </a:rPr>
              <a:t>Techniques</a:t>
            </a:r>
            <a:endParaRPr sz="2800">
              <a:latin typeface="Calibri"/>
              <a:cs typeface="Calibri"/>
            </a:endParaRPr>
          </a:p>
          <a:p>
            <a:pPr marL="527050" indent="-514350">
              <a:lnSpc>
                <a:spcPct val="100000"/>
              </a:lnSpc>
              <a:spcBef>
                <a:spcPts val="670"/>
              </a:spcBef>
              <a:buAutoNum type="arabicPeriod"/>
              <a:tabLst>
                <a:tab pos="526415" algn="l"/>
                <a:tab pos="527050" algn="l"/>
              </a:tabLst>
            </a:pPr>
            <a:r>
              <a:rPr sz="2800" b="1" spc="-10" dirty="0">
                <a:latin typeface="Calibri"/>
                <a:cs typeface="Calibri"/>
              </a:rPr>
              <a:t>Brainstorming</a:t>
            </a:r>
            <a:endParaRPr sz="2800">
              <a:latin typeface="Calibri"/>
              <a:cs typeface="Calibri"/>
            </a:endParaRPr>
          </a:p>
          <a:p>
            <a:pPr marL="527050" indent="-514350">
              <a:lnSpc>
                <a:spcPct val="100000"/>
              </a:lnSpc>
              <a:spcBef>
                <a:spcPts val="660"/>
              </a:spcBef>
              <a:buAutoNum type="arabicPeriod"/>
              <a:tabLst>
                <a:tab pos="526415" algn="l"/>
                <a:tab pos="527050" algn="l"/>
              </a:tabLst>
            </a:pPr>
            <a:r>
              <a:rPr sz="2800" i="1" spc="-10" dirty="0">
                <a:latin typeface="Calibri"/>
                <a:cs typeface="Calibri"/>
              </a:rPr>
              <a:t>Brainstorming</a:t>
            </a:r>
            <a:r>
              <a:rPr sz="2800" i="1" spc="-25" dirty="0">
                <a:latin typeface="Calibri"/>
                <a:cs typeface="Calibri"/>
              </a:rPr>
              <a:t> </a:t>
            </a:r>
            <a:r>
              <a:rPr sz="2800" i="1" spc="-15" dirty="0">
                <a:latin typeface="Calibri"/>
                <a:cs typeface="Calibri"/>
              </a:rPr>
              <a:t>paradox</a:t>
            </a:r>
            <a:endParaRPr sz="2800">
              <a:latin typeface="Calibri"/>
              <a:cs typeface="Calibri"/>
            </a:endParaRPr>
          </a:p>
          <a:p>
            <a:pPr marL="527050" indent="-514350">
              <a:lnSpc>
                <a:spcPct val="100000"/>
              </a:lnSpc>
              <a:spcBef>
                <a:spcPts val="665"/>
              </a:spcBef>
              <a:buAutoNum type="arabicPeriod"/>
              <a:tabLst>
                <a:tab pos="526415" algn="l"/>
                <a:tab pos="527050" algn="l"/>
              </a:tabLst>
            </a:pPr>
            <a:r>
              <a:rPr sz="2800" i="1" spc="-5" dirty="0">
                <a:latin typeface="Calibri"/>
                <a:cs typeface="Calibri"/>
              </a:rPr>
              <a:t>Change</a:t>
            </a:r>
            <a:r>
              <a:rPr sz="2800" i="1" spc="-35" dirty="0">
                <a:latin typeface="Calibri"/>
                <a:cs typeface="Calibri"/>
              </a:rPr>
              <a:t> </a:t>
            </a:r>
            <a:r>
              <a:rPr sz="2800" i="1" spc="-5" dirty="0">
                <a:latin typeface="Calibri"/>
                <a:cs typeface="Calibri"/>
              </a:rPr>
              <a:t>of perspective</a:t>
            </a:r>
            <a:endParaRPr sz="2800">
              <a:latin typeface="Calibri"/>
              <a:cs typeface="Calibri"/>
            </a:endParaRPr>
          </a:p>
          <a:p>
            <a:pPr marL="527050" indent="-514350">
              <a:lnSpc>
                <a:spcPct val="100000"/>
              </a:lnSpc>
              <a:spcBef>
                <a:spcPts val="665"/>
              </a:spcBef>
              <a:buAutoNum type="arabicPeriod"/>
              <a:tabLst>
                <a:tab pos="526415" algn="l"/>
                <a:tab pos="527050" algn="l"/>
              </a:tabLst>
            </a:pPr>
            <a:r>
              <a:rPr sz="2800" i="1" dirty="0">
                <a:latin typeface="Calibri"/>
                <a:cs typeface="Calibri"/>
              </a:rPr>
              <a:t>Analogy</a:t>
            </a:r>
            <a:r>
              <a:rPr sz="2800" i="1" spc="-5" dirty="0">
                <a:latin typeface="Calibri"/>
                <a:cs typeface="Calibri"/>
              </a:rPr>
              <a:t> techniques</a:t>
            </a:r>
            <a:r>
              <a:rPr sz="2800" i="1" spc="-15" dirty="0">
                <a:latin typeface="Calibri"/>
                <a:cs typeface="Calibri"/>
              </a:rPr>
              <a:t> </a:t>
            </a:r>
            <a:r>
              <a:rPr sz="2800" i="1" spc="-10" dirty="0">
                <a:latin typeface="Calibri"/>
                <a:cs typeface="Calibri"/>
              </a:rPr>
              <a:t>(bionics/bisociations)</a:t>
            </a:r>
            <a:endParaRPr sz="28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49998-5F82-6FA3-7C68-6FB09B10CC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76920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3549-9E9E-AD38-519C-A235D80F73B8}"/>
              </a:ext>
            </a:extLst>
          </p:cNvPr>
          <p:cNvSpPr>
            <a:spLocks noGrp="1"/>
          </p:cNvSpPr>
          <p:nvPr>
            <p:ph type="title"/>
          </p:nvPr>
        </p:nvSpPr>
        <p:spPr>
          <a:xfrm>
            <a:off x="916939" y="308863"/>
            <a:ext cx="10358120" cy="677108"/>
          </a:xfrm>
        </p:spPr>
        <p:txBody>
          <a:bodyPr/>
          <a:lstStyle/>
          <a:p>
            <a:r>
              <a:rPr lang="en-US" dirty="0"/>
              <a:t>Kano’s Model</a:t>
            </a:r>
            <a:endParaRPr lang="en-PK" dirty="0"/>
          </a:p>
        </p:txBody>
      </p:sp>
      <p:sp>
        <p:nvSpPr>
          <p:cNvPr id="3" name="Text Placeholder 2">
            <a:extLst>
              <a:ext uri="{FF2B5EF4-FFF2-40B4-BE49-F238E27FC236}">
                <a16:creationId xmlns:a16="http://schemas.microsoft.com/office/drawing/2014/main" id="{DB759E86-9957-8343-285E-7CCFEE1686F3}"/>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F5C9DDE6-8CD4-6ED0-D531-B608C5993BF9}"/>
              </a:ext>
            </a:extLst>
          </p:cNvPr>
          <p:cNvPicPr>
            <a:picLocks noChangeAspect="1"/>
          </p:cNvPicPr>
          <p:nvPr/>
        </p:nvPicPr>
        <p:blipFill rotWithShape="1">
          <a:blip r:embed="rId2"/>
          <a:srcRect r="5565"/>
          <a:stretch/>
        </p:blipFill>
        <p:spPr>
          <a:xfrm>
            <a:off x="297425" y="1235280"/>
            <a:ext cx="11513575" cy="5689088"/>
          </a:xfrm>
          <a:prstGeom prst="rect">
            <a:avLst/>
          </a:prstGeom>
        </p:spPr>
      </p:pic>
    </p:spTree>
    <p:extLst>
      <p:ext uri="{BB962C8B-B14F-4D97-AF65-F5344CB8AC3E}">
        <p14:creationId xmlns:p14="http://schemas.microsoft.com/office/powerpoint/2010/main" val="639797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436EFC-968E-5456-2C00-3D4F1F11A420}"/>
              </a:ext>
            </a:extLst>
          </p:cNvPr>
          <p:cNvSpPr txBox="1"/>
          <p:nvPr/>
        </p:nvSpPr>
        <p:spPr>
          <a:xfrm>
            <a:off x="533400" y="2057400"/>
            <a:ext cx="8839200" cy="4401205"/>
          </a:xfrm>
          <a:prstGeom prst="rect">
            <a:avLst/>
          </a:prstGeom>
          <a:noFill/>
        </p:spPr>
        <p:txBody>
          <a:bodyPr wrap="square">
            <a:spAutoFit/>
          </a:bodyPr>
          <a:lstStyle/>
          <a:p>
            <a:r>
              <a:rPr lang="en-US" sz="2000" b="0" i="0" dirty="0">
                <a:effectLst/>
                <a:latin typeface="-apple-system"/>
              </a:rPr>
              <a:t>Brainstorming as a requirement elicitation technique is applied within a group format.</a:t>
            </a:r>
          </a:p>
          <a:p>
            <a:endParaRPr lang="en-US" sz="2000" dirty="0">
              <a:latin typeface="-apple-system"/>
            </a:endParaRPr>
          </a:p>
          <a:p>
            <a:r>
              <a:rPr lang="en-US" sz="2000" b="0" i="0" dirty="0">
                <a:effectLst/>
                <a:latin typeface="-apple-system"/>
              </a:rPr>
              <a:t> It is best applied when you have a large group of stakeholders in the workshop at the same time. When you apply this technique, you need to divide the group into smaller groups of 5 to 10 people who then start to generate creative ideas within a specified timeframe for a particular topic or business problem.</a:t>
            </a:r>
          </a:p>
          <a:p>
            <a:endParaRPr lang="en-US" sz="2000" dirty="0">
              <a:latin typeface="-apple-system"/>
            </a:endParaRPr>
          </a:p>
          <a:p>
            <a:r>
              <a:rPr lang="en-US" sz="2000" b="0" i="0" dirty="0">
                <a:effectLst/>
                <a:latin typeface="-apple-system"/>
              </a:rPr>
              <a:t> These ideas are collected without discussion and then again shared amongst other participants who will produce more ideas based on the previous group’s ideas.</a:t>
            </a:r>
          </a:p>
          <a:p>
            <a:endParaRPr lang="en-US" sz="2000" dirty="0">
              <a:latin typeface="-apple-system"/>
            </a:endParaRPr>
          </a:p>
          <a:p>
            <a:r>
              <a:rPr lang="en-US" sz="2000" b="0" i="0" dirty="0">
                <a:effectLst/>
                <a:latin typeface="-apple-system"/>
              </a:rPr>
              <a:t> In this way the business analyst collects a vast number of ideas for analysis and often this type of brainstorming </a:t>
            </a:r>
            <a:r>
              <a:rPr lang="en-US" sz="2000" i="0" dirty="0">
                <a:effectLst/>
                <a:latin typeface="-apple-system"/>
              </a:rPr>
              <a:t>elicitation</a:t>
            </a:r>
            <a:r>
              <a:rPr lang="en-US" sz="2000" b="0" i="0" dirty="0">
                <a:effectLst/>
                <a:latin typeface="-apple-system"/>
              </a:rPr>
              <a:t> creates innovative and surprisingly productive solutions.</a:t>
            </a:r>
            <a:endParaRPr lang="en-PK" sz="2000" dirty="0"/>
          </a:p>
        </p:txBody>
      </p:sp>
      <p:sp>
        <p:nvSpPr>
          <p:cNvPr id="4" name="object 2">
            <a:extLst>
              <a:ext uri="{FF2B5EF4-FFF2-40B4-BE49-F238E27FC236}">
                <a16:creationId xmlns:a16="http://schemas.microsoft.com/office/drawing/2014/main" id="{14F1CB31-1F33-A930-FE9B-149F3AA816F8}"/>
              </a:ext>
            </a:extLst>
          </p:cNvPr>
          <p:cNvSpPr txBox="1">
            <a:spLocks/>
          </p:cNvSpPr>
          <p:nvPr/>
        </p:nvSpPr>
        <p:spPr>
          <a:xfrm>
            <a:off x="533400" y="762000"/>
            <a:ext cx="5139690" cy="628377"/>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000" b="1" i="1" kern="0" spc="-15" dirty="0">
                <a:solidFill>
                  <a:sysClr val="windowText" lastClr="000000"/>
                </a:solidFill>
                <a:latin typeface="Calibri Light"/>
                <a:cs typeface="Calibri Light"/>
              </a:rPr>
              <a:t>Brainstorming</a:t>
            </a:r>
            <a:r>
              <a:rPr lang="en-US" sz="4000" b="1" i="1" kern="0" spc="-20" dirty="0">
                <a:solidFill>
                  <a:sysClr val="windowText" lastClr="000000"/>
                </a:solidFill>
                <a:latin typeface="Calibri Light"/>
                <a:cs typeface="Calibri Light"/>
              </a:rPr>
              <a:t> </a:t>
            </a:r>
          </a:p>
        </p:txBody>
      </p:sp>
    </p:spTree>
    <p:extLst>
      <p:ext uri="{BB962C8B-B14F-4D97-AF65-F5344CB8AC3E}">
        <p14:creationId xmlns:p14="http://schemas.microsoft.com/office/powerpoint/2010/main" val="223522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DEB54-ADD4-E7E6-7E12-3A901A1EEE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5640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5139690" cy="695960"/>
          </a:xfrm>
          <a:prstGeom prst="rect">
            <a:avLst/>
          </a:prstGeom>
        </p:spPr>
        <p:txBody>
          <a:bodyPr vert="horz" wrap="square" lIns="0" tIns="12700" rIns="0" bIns="0" rtlCol="0">
            <a:spAutoFit/>
          </a:bodyPr>
          <a:lstStyle/>
          <a:p>
            <a:pPr marL="12700">
              <a:lnSpc>
                <a:spcPct val="100000"/>
              </a:lnSpc>
              <a:spcBef>
                <a:spcPts val="100"/>
              </a:spcBef>
            </a:pPr>
            <a:r>
              <a:rPr i="1" spc="-15" dirty="0">
                <a:latin typeface="Calibri Light"/>
                <a:cs typeface="Calibri Light"/>
              </a:rPr>
              <a:t>Brainstorming</a:t>
            </a:r>
            <a:r>
              <a:rPr i="1" spc="-20" dirty="0">
                <a:latin typeface="Calibri Light"/>
                <a:cs typeface="Calibri Light"/>
              </a:rPr>
              <a:t> paradox</a:t>
            </a:r>
          </a:p>
        </p:txBody>
      </p:sp>
      <p:sp>
        <p:nvSpPr>
          <p:cNvPr id="3" name="object 3"/>
          <p:cNvSpPr txBox="1"/>
          <p:nvPr/>
        </p:nvSpPr>
        <p:spPr>
          <a:xfrm>
            <a:off x="916939" y="1709276"/>
            <a:ext cx="10309860" cy="3990340"/>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Lst>
            </a:pPr>
            <a:r>
              <a:rPr sz="2800" i="1" spc="-10" dirty="0">
                <a:latin typeface="Calibri"/>
                <a:cs typeface="Calibri"/>
              </a:rPr>
              <a:t>Brainstorming</a:t>
            </a:r>
            <a:r>
              <a:rPr sz="2800" i="1" spc="-20" dirty="0">
                <a:latin typeface="Calibri"/>
                <a:cs typeface="Calibri"/>
              </a:rPr>
              <a:t> </a:t>
            </a:r>
            <a:r>
              <a:rPr sz="2800" i="1" spc="-15" dirty="0">
                <a:latin typeface="Calibri"/>
                <a:cs typeface="Calibri"/>
              </a:rPr>
              <a:t>paradox</a:t>
            </a:r>
            <a:r>
              <a:rPr sz="2800" i="1" spc="10" dirty="0">
                <a:latin typeface="Calibri"/>
                <a:cs typeface="Calibri"/>
              </a:rPr>
              <a:t> </a:t>
            </a:r>
            <a:r>
              <a:rPr sz="2800" dirty="0">
                <a:latin typeface="Calibri"/>
                <a:cs typeface="Calibri"/>
              </a:rPr>
              <a:t>is</a:t>
            </a:r>
            <a:r>
              <a:rPr sz="2800" spc="5" dirty="0">
                <a:latin typeface="Calibri"/>
                <a:cs typeface="Calibri"/>
              </a:rPr>
              <a:t> </a:t>
            </a:r>
            <a:r>
              <a:rPr sz="2800" dirty="0">
                <a:latin typeface="Calibri"/>
                <a:cs typeface="Calibri"/>
              </a:rPr>
              <a:t>a</a:t>
            </a:r>
            <a:r>
              <a:rPr sz="2800" spc="10" dirty="0">
                <a:latin typeface="Calibri"/>
                <a:cs typeface="Calibri"/>
              </a:rPr>
              <a:t> </a:t>
            </a:r>
            <a:r>
              <a:rPr sz="2800" spc="-5" dirty="0">
                <a:latin typeface="Calibri"/>
                <a:cs typeface="Calibri"/>
              </a:rPr>
              <a:t>modification</a:t>
            </a:r>
            <a:r>
              <a:rPr sz="2800" spc="-15" dirty="0">
                <a:latin typeface="Calibri"/>
                <a:cs typeface="Calibri"/>
              </a:rPr>
              <a:t> </a:t>
            </a:r>
            <a:r>
              <a:rPr sz="2800" spc="-5" dirty="0">
                <a:latin typeface="Calibri"/>
                <a:cs typeface="Calibri"/>
              </a:rPr>
              <a:t>of</a:t>
            </a:r>
            <a:r>
              <a:rPr sz="2800" dirty="0">
                <a:latin typeface="Calibri"/>
                <a:cs typeface="Calibri"/>
              </a:rPr>
              <a:t> </a:t>
            </a:r>
            <a:r>
              <a:rPr sz="2800" spc="-10" dirty="0">
                <a:latin typeface="Calibri"/>
                <a:cs typeface="Calibri"/>
              </a:rPr>
              <a:t>regular </a:t>
            </a:r>
            <a:r>
              <a:rPr sz="2800" spc="-15" dirty="0">
                <a:latin typeface="Calibri"/>
                <a:cs typeface="Calibri"/>
              </a:rPr>
              <a:t>brainstorming</a:t>
            </a:r>
            <a:r>
              <a:rPr sz="2800" spc="10" dirty="0">
                <a:latin typeface="Calibri"/>
                <a:cs typeface="Calibri"/>
              </a:rPr>
              <a:t> </a:t>
            </a:r>
            <a:r>
              <a:rPr sz="2800" dirty="0">
                <a:latin typeface="Calibri"/>
                <a:cs typeface="Calibri"/>
              </a:rPr>
              <a:t>.</a:t>
            </a:r>
            <a:endParaRPr sz="2800">
              <a:latin typeface="Calibri"/>
              <a:cs typeface="Calibri"/>
            </a:endParaRPr>
          </a:p>
          <a:p>
            <a:pPr marL="241300" marR="656590" indent="-228600">
              <a:lnSpc>
                <a:spcPct val="90000"/>
              </a:lnSpc>
              <a:spcBef>
                <a:spcPts val="1005"/>
              </a:spcBef>
              <a:buFont typeface="Arial MT"/>
              <a:buChar char="•"/>
              <a:tabLst>
                <a:tab pos="241300" algn="l"/>
              </a:tabLst>
            </a:pPr>
            <a:r>
              <a:rPr sz="2800" i="1" spc="-10" dirty="0">
                <a:solidFill>
                  <a:srgbClr val="C00000"/>
                </a:solidFill>
                <a:latin typeface="Calibri"/>
                <a:cs typeface="Calibri"/>
              </a:rPr>
              <a:t>events</a:t>
            </a:r>
            <a:r>
              <a:rPr sz="2800" i="1" dirty="0">
                <a:solidFill>
                  <a:srgbClr val="C00000"/>
                </a:solidFill>
                <a:latin typeface="Calibri"/>
                <a:cs typeface="Calibri"/>
              </a:rPr>
              <a:t> that</a:t>
            </a:r>
            <a:r>
              <a:rPr sz="2800" i="1" spc="-5" dirty="0">
                <a:solidFill>
                  <a:srgbClr val="C00000"/>
                </a:solidFill>
                <a:latin typeface="Calibri"/>
                <a:cs typeface="Calibri"/>
              </a:rPr>
              <a:t> </a:t>
            </a:r>
            <a:r>
              <a:rPr sz="2800" i="1" spc="-10" dirty="0">
                <a:solidFill>
                  <a:srgbClr val="C00000"/>
                </a:solidFill>
                <a:latin typeface="Calibri"/>
                <a:cs typeface="Calibri"/>
              </a:rPr>
              <a:t>must</a:t>
            </a:r>
            <a:r>
              <a:rPr sz="2800" i="1" dirty="0">
                <a:solidFill>
                  <a:srgbClr val="C00000"/>
                </a:solidFill>
                <a:latin typeface="Calibri"/>
                <a:cs typeface="Calibri"/>
              </a:rPr>
              <a:t> </a:t>
            </a:r>
            <a:r>
              <a:rPr sz="2800" i="1" spc="-5" dirty="0">
                <a:solidFill>
                  <a:srgbClr val="C00000"/>
                </a:solidFill>
                <a:latin typeface="Calibri"/>
                <a:cs typeface="Calibri"/>
              </a:rPr>
              <a:t>not</a:t>
            </a:r>
            <a:r>
              <a:rPr sz="2800" i="1" spc="-10" dirty="0">
                <a:solidFill>
                  <a:srgbClr val="C00000"/>
                </a:solidFill>
                <a:latin typeface="Calibri"/>
                <a:cs typeface="Calibri"/>
              </a:rPr>
              <a:t> occur</a:t>
            </a:r>
            <a:r>
              <a:rPr sz="2800" i="1" spc="5" dirty="0">
                <a:solidFill>
                  <a:srgbClr val="C00000"/>
                </a:solidFill>
                <a:latin typeface="Calibri"/>
                <a:cs typeface="Calibri"/>
              </a:rPr>
              <a:t> </a:t>
            </a:r>
            <a:r>
              <a:rPr sz="2800" i="1" spc="-5" dirty="0">
                <a:solidFill>
                  <a:srgbClr val="C00000"/>
                </a:solidFill>
                <a:latin typeface="Calibri"/>
                <a:cs typeface="Calibri"/>
              </a:rPr>
              <a:t>are</a:t>
            </a:r>
            <a:r>
              <a:rPr sz="2800" i="1" spc="-10" dirty="0">
                <a:solidFill>
                  <a:srgbClr val="C00000"/>
                </a:solidFill>
                <a:latin typeface="Calibri"/>
                <a:cs typeface="Calibri"/>
              </a:rPr>
              <a:t> collected</a:t>
            </a:r>
            <a:r>
              <a:rPr sz="2800" spc="-10" dirty="0">
                <a:latin typeface="Calibri"/>
                <a:cs typeface="Calibri"/>
              </a:rPr>
              <a:t>.</a:t>
            </a:r>
            <a:r>
              <a:rPr sz="2800" dirty="0">
                <a:latin typeface="Calibri"/>
                <a:cs typeface="Calibri"/>
              </a:rPr>
              <a:t> </a:t>
            </a:r>
            <a:r>
              <a:rPr sz="2800" spc="-15" dirty="0">
                <a:latin typeface="Calibri"/>
                <a:cs typeface="Calibri"/>
              </a:rPr>
              <a:t>Afterward,</a:t>
            </a:r>
            <a:r>
              <a:rPr sz="2800" spc="-10" dirty="0">
                <a:latin typeface="Calibri"/>
                <a:cs typeface="Calibri"/>
              </a:rPr>
              <a:t> </a:t>
            </a:r>
            <a:r>
              <a:rPr sz="2800" dirty="0">
                <a:latin typeface="Calibri"/>
                <a:cs typeface="Calibri"/>
              </a:rPr>
              <a:t>the</a:t>
            </a:r>
            <a:r>
              <a:rPr sz="2800" spc="10" dirty="0">
                <a:latin typeface="Calibri"/>
                <a:cs typeface="Calibri"/>
              </a:rPr>
              <a:t> </a:t>
            </a:r>
            <a:r>
              <a:rPr sz="2800" spc="-15" dirty="0">
                <a:latin typeface="Calibri"/>
                <a:cs typeface="Calibri"/>
              </a:rPr>
              <a:t>group </a:t>
            </a:r>
            <a:r>
              <a:rPr sz="2800" spc="-10" dirty="0">
                <a:latin typeface="Calibri"/>
                <a:cs typeface="Calibri"/>
              </a:rPr>
              <a:t> </a:t>
            </a:r>
            <a:r>
              <a:rPr sz="2800" i="1" spc="-5" dirty="0">
                <a:solidFill>
                  <a:srgbClr val="C00000"/>
                </a:solidFill>
                <a:latin typeface="Calibri"/>
                <a:cs typeface="Calibri"/>
              </a:rPr>
              <a:t>develops</a:t>
            </a:r>
            <a:r>
              <a:rPr sz="2800" i="1" spc="-15" dirty="0">
                <a:solidFill>
                  <a:srgbClr val="C00000"/>
                </a:solidFill>
                <a:latin typeface="Calibri"/>
                <a:cs typeface="Calibri"/>
              </a:rPr>
              <a:t> </a:t>
            </a:r>
            <a:r>
              <a:rPr sz="2800" i="1" spc="-5" dirty="0">
                <a:solidFill>
                  <a:srgbClr val="C00000"/>
                </a:solidFill>
                <a:latin typeface="Calibri"/>
                <a:cs typeface="Calibri"/>
              </a:rPr>
              <a:t>measures</a:t>
            </a:r>
            <a:r>
              <a:rPr sz="2800" i="1" spc="-15" dirty="0">
                <a:solidFill>
                  <a:srgbClr val="C00000"/>
                </a:solidFill>
                <a:latin typeface="Calibri"/>
                <a:cs typeface="Calibri"/>
              </a:rPr>
              <a:t> </a:t>
            </a:r>
            <a:r>
              <a:rPr sz="2800" i="1" spc="-20" dirty="0">
                <a:solidFill>
                  <a:srgbClr val="C00000"/>
                </a:solidFill>
                <a:latin typeface="Calibri"/>
                <a:cs typeface="Calibri"/>
              </a:rPr>
              <a:t>to</a:t>
            </a:r>
            <a:r>
              <a:rPr sz="2800" i="1" spc="10" dirty="0">
                <a:solidFill>
                  <a:srgbClr val="C00000"/>
                </a:solidFill>
                <a:latin typeface="Calibri"/>
                <a:cs typeface="Calibri"/>
              </a:rPr>
              <a:t> </a:t>
            </a:r>
            <a:r>
              <a:rPr sz="2800" i="1" spc="-10" dirty="0">
                <a:solidFill>
                  <a:srgbClr val="C00000"/>
                </a:solidFill>
                <a:latin typeface="Calibri"/>
                <a:cs typeface="Calibri"/>
              </a:rPr>
              <a:t>prevent</a:t>
            </a:r>
            <a:r>
              <a:rPr sz="2800" i="1" spc="5" dirty="0">
                <a:solidFill>
                  <a:srgbClr val="C00000"/>
                </a:solidFill>
                <a:latin typeface="Calibri"/>
                <a:cs typeface="Calibri"/>
              </a:rPr>
              <a:t> </a:t>
            </a:r>
            <a:r>
              <a:rPr sz="2800" dirty="0">
                <a:latin typeface="Calibri"/>
                <a:cs typeface="Calibri"/>
              </a:rPr>
              <a:t>the</a:t>
            </a:r>
            <a:r>
              <a:rPr sz="2800" spc="5" dirty="0">
                <a:latin typeface="Calibri"/>
                <a:cs typeface="Calibri"/>
              </a:rPr>
              <a:t> </a:t>
            </a:r>
            <a:r>
              <a:rPr sz="2800" spc="-15" dirty="0">
                <a:latin typeface="Calibri"/>
                <a:cs typeface="Calibri"/>
              </a:rPr>
              <a:t>events</a:t>
            </a:r>
            <a:r>
              <a:rPr sz="2800" dirty="0">
                <a:latin typeface="Calibri"/>
                <a:cs typeface="Calibri"/>
              </a:rPr>
              <a:t> </a:t>
            </a:r>
            <a:r>
              <a:rPr sz="2800" spc="-15" dirty="0">
                <a:latin typeface="Calibri"/>
                <a:cs typeface="Calibri"/>
              </a:rPr>
              <a:t>collected</a:t>
            </a:r>
            <a:r>
              <a:rPr sz="2800" spc="5" dirty="0">
                <a:latin typeface="Calibri"/>
                <a:cs typeface="Calibri"/>
              </a:rPr>
              <a:t> </a:t>
            </a:r>
            <a:r>
              <a:rPr sz="2800" spc="-5" dirty="0">
                <a:latin typeface="Calibri"/>
                <a:cs typeface="Calibri"/>
              </a:rPr>
              <a:t>earlier</a:t>
            </a:r>
            <a:r>
              <a:rPr sz="2800" spc="-15" dirty="0">
                <a:latin typeface="Calibri"/>
                <a:cs typeface="Calibri"/>
              </a:rPr>
              <a:t> </a:t>
            </a:r>
            <a:r>
              <a:rPr sz="2800" spc="-20" dirty="0">
                <a:latin typeface="Calibri"/>
                <a:cs typeface="Calibri"/>
              </a:rPr>
              <a:t>from </a:t>
            </a:r>
            <a:r>
              <a:rPr sz="2800" spc="-15" dirty="0">
                <a:latin typeface="Calibri"/>
                <a:cs typeface="Calibri"/>
              </a:rPr>
              <a:t> </a:t>
            </a:r>
            <a:r>
              <a:rPr sz="2800" spc="-5" dirty="0">
                <a:latin typeface="Calibri"/>
                <a:cs typeface="Calibri"/>
              </a:rPr>
              <a:t>happening.</a:t>
            </a:r>
            <a:r>
              <a:rPr sz="2800" dirty="0">
                <a:latin typeface="Calibri"/>
                <a:cs typeface="Calibri"/>
              </a:rPr>
              <a:t> </a:t>
            </a:r>
            <a:r>
              <a:rPr sz="2800" spc="-10" dirty="0">
                <a:latin typeface="Calibri"/>
                <a:cs typeface="Calibri"/>
              </a:rPr>
              <a:t>Through</a:t>
            </a:r>
            <a:r>
              <a:rPr sz="2800" spc="5" dirty="0">
                <a:latin typeface="Calibri"/>
                <a:cs typeface="Calibri"/>
              </a:rPr>
              <a:t> </a:t>
            </a:r>
            <a:r>
              <a:rPr sz="2800" dirty="0">
                <a:latin typeface="Calibri"/>
                <a:cs typeface="Calibri"/>
              </a:rPr>
              <a:t>this</a:t>
            </a:r>
            <a:r>
              <a:rPr sz="2800" spc="-5" dirty="0">
                <a:latin typeface="Calibri"/>
                <a:cs typeface="Calibri"/>
              </a:rPr>
              <a:t> </a:t>
            </a:r>
            <a:r>
              <a:rPr sz="2800" spc="-10" dirty="0">
                <a:latin typeface="Calibri"/>
                <a:cs typeface="Calibri"/>
              </a:rPr>
              <a:t>process,</a:t>
            </a:r>
            <a:r>
              <a:rPr sz="2800" spc="-5" dirty="0">
                <a:latin typeface="Calibri"/>
                <a:cs typeface="Calibri"/>
              </a:rPr>
              <a:t> participants </a:t>
            </a:r>
            <a:r>
              <a:rPr sz="2800" spc="-10" dirty="0">
                <a:latin typeface="Calibri"/>
                <a:cs typeface="Calibri"/>
              </a:rPr>
              <a:t>often</a:t>
            </a:r>
            <a:r>
              <a:rPr sz="2800" spc="-5" dirty="0">
                <a:latin typeface="Calibri"/>
                <a:cs typeface="Calibri"/>
              </a:rPr>
              <a:t> </a:t>
            </a:r>
            <a:r>
              <a:rPr sz="2800" spc="-20" dirty="0">
                <a:latin typeface="Calibri"/>
                <a:cs typeface="Calibri"/>
              </a:rPr>
              <a:t>realize</a:t>
            </a:r>
            <a:r>
              <a:rPr sz="2800" spc="-10" dirty="0">
                <a:latin typeface="Calibri"/>
                <a:cs typeface="Calibri"/>
              </a:rPr>
              <a:t> </a:t>
            </a:r>
            <a:r>
              <a:rPr sz="2800" dirty="0">
                <a:latin typeface="Calibri"/>
                <a:cs typeface="Calibri"/>
              </a:rPr>
              <a:t>which </a:t>
            </a:r>
            <a:r>
              <a:rPr sz="2800" spc="-620" dirty="0">
                <a:latin typeface="Calibri"/>
                <a:cs typeface="Calibri"/>
              </a:rPr>
              <a:t> </a:t>
            </a:r>
            <a:r>
              <a:rPr sz="2800" dirty="0">
                <a:latin typeface="Calibri"/>
                <a:cs typeface="Calibri"/>
              </a:rPr>
              <a:t>action </a:t>
            </a:r>
            <a:r>
              <a:rPr sz="2800" spc="-20" dirty="0">
                <a:latin typeface="Calibri"/>
                <a:cs typeface="Calibri"/>
              </a:rPr>
              <a:t>may</a:t>
            </a:r>
            <a:r>
              <a:rPr sz="2800" dirty="0">
                <a:latin typeface="Calibri"/>
                <a:cs typeface="Calibri"/>
              </a:rPr>
              <a:t> </a:t>
            </a:r>
            <a:r>
              <a:rPr sz="2800" spc="-15" dirty="0">
                <a:latin typeface="Calibri"/>
                <a:cs typeface="Calibri"/>
              </a:rPr>
              <a:t>entail</a:t>
            </a:r>
            <a:r>
              <a:rPr sz="2800" spc="-10" dirty="0">
                <a:latin typeface="Calibri"/>
                <a:cs typeface="Calibri"/>
              </a:rPr>
              <a:t> </a:t>
            </a:r>
            <a:r>
              <a:rPr sz="2800" spc="-20" dirty="0">
                <a:latin typeface="Calibri"/>
                <a:cs typeface="Calibri"/>
              </a:rPr>
              <a:t>negative</a:t>
            </a:r>
            <a:r>
              <a:rPr sz="2800" spc="-10" dirty="0">
                <a:latin typeface="Calibri"/>
                <a:cs typeface="Calibri"/>
              </a:rPr>
              <a:t> results.</a:t>
            </a:r>
            <a:r>
              <a:rPr sz="2800" dirty="0">
                <a:latin typeface="Calibri"/>
                <a:cs typeface="Calibri"/>
              </a:rPr>
              <a:t> </a:t>
            </a:r>
            <a:r>
              <a:rPr sz="2800" spc="-5" dirty="0">
                <a:latin typeface="Calibri"/>
                <a:cs typeface="Calibri"/>
              </a:rPr>
              <a:t>With</a:t>
            </a:r>
            <a:r>
              <a:rPr sz="2800" spc="5" dirty="0">
                <a:latin typeface="Calibri"/>
                <a:cs typeface="Calibri"/>
              </a:rPr>
              <a:t> </a:t>
            </a:r>
            <a:r>
              <a:rPr sz="2800" dirty="0">
                <a:latin typeface="Calibri"/>
                <a:cs typeface="Calibri"/>
              </a:rPr>
              <a:t>this</a:t>
            </a:r>
            <a:r>
              <a:rPr sz="2800" spc="5" dirty="0">
                <a:latin typeface="Calibri"/>
                <a:cs typeface="Calibri"/>
              </a:rPr>
              <a:t> </a:t>
            </a:r>
            <a:r>
              <a:rPr sz="2800" spc="-5" dirty="0">
                <a:latin typeface="Calibri"/>
                <a:cs typeface="Calibri"/>
              </a:rPr>
              <a:t>method,</a:t>
            </a:r>
            <a:r>
              <a:rPr sz="2800" spc="20" dirty="0">
                <a:latin typeface="Calibri"/>
                <a:cs typeface="Calibri"/>
              </a:rPr>
              <a:t> </a:t>
            </a:r>
            <a:r>
              <a:rPr sz="2800" b="1" spc="-10" dirty="0">
                <a:latin typeface="Calibri"/>
                <a:cs typeface="Calibri"/>
              </a:rPr>
              <a:t>risks</a:t>
            </a:r>
            <a:r>
              <a:rPr sz="2800" b="1" dirty="0">
                <a:latin typeface="Calibri"/>
                <a:cs typeface="Calibri"/>
              </a:rPr>
              <a:t> </a:t>
            </a:r>
            <a:r>
              <a:rPr sz="2800" b="1" spc="-10" dirty="0">
                <a:latin typeface="Calibri"/>
                <a:cs typeface="Calibri"/>
              </a:rPr>
              <a:t>can</a:t>
            </a:r>
            <a:r>
              <a:rPr sz="2800" b="1" spc="15" dirty="0">
                <a:latin typeface="Calibri"/>
                <a:cs typeface="Calibri"/>
              </a:rPr>
              <a:t> </a:t>
            </a:r>
            <a:r>
              <a:rPr sz="2800" b="1" dirty="0">
                <a:latin typeface="Calibri"/>
                <a:cs typeface="Calibri"/>
              </a:rPr>
              <a:t>be </a:t>
            </a:r>
            <a:r>
              <a:rPr sz="2800" b="1" spc="-620" dirty="0">
                <a:latin typeface="Calibri"/>
                <a:cs typeface="Calibri"/>
              </a:rPr>
              <a:t> </a:t>
            </a:r>
            <a:r>
              <a:rPr sz="2800" b="1" spc="-5" dirty="0">
                <a:latin typeface="Calibri"/>
                <a:cs typeface="Calibri"/>
              </a:rPr>
              <a:t>identified</a:t>
            </a:r>
            <a:r>
              <a:rPr sz="2800" b="1" spc="-10" dirty="0">
                <a:latin typeface="Calibri"/>
                <a:cs typeface="Calibri"/>
              </a:rPr>
              <a:t> </a:t>
            </a:r>
            <a:r>
              <a:rPr sz="2800" b="1" spc="-5" dirty="0">
                <a:latin typeface="Calibri"/>
                <a:cs typeface="Calibri"/>
              </a:rPr>
              <a:t>early</a:t>
            </a:r>
            <a:r>
              <a:rPr sz="2800" b="1" spc="5" dirty="0">
                <a:latin typeface="Calibri"/>
                <a:cs typeface="Calibri"/>
              </a:rPr>
              <a:t> </a:t>
            </a:r>
            <a:r>
              <a:rPr sz="2800" spc="-5" dirty="0">
                <a:latin typeface="Calibri"/>
                <a:cs typeface="Calibri"/>
              </a:rPr>
              <a:t>on</a:t>
            </a:r>
            <a:r>
              <a:rPr sz="2800" dirty="0">
                <a:latin typeface="Calibri"/>
                <a:cs typeface="Calibri"/>
              </a:rPr>
              <a:t> and</a:t>
            </a:r>
            <a:r>
              <a:rPr sz="2800" spc="10" dirty="0">
                <a:latin typeface="Calibri"/>
                <a:cs typeface="Calibri"/>
              </a:rPr>
              <a:t> </a:t>
            </a:r>
            <a:r>
              <a:rPr sz="2800" b="1" spc="-10" dirty="0">
                <a:latin typeface="Calibri"/>
                <a:cs typeface="Calibri"/>
              </a:rPr>
              <a:t>countermeasures</a:t>
            </a:r>
            <a:r>
              <a:rPr sz="2800" b="1" spc="-5" dirty="0">
                <a:latin typeface="Calibri"/>
                <a:cs typeface="Calibri"/>
              </a:rPr>
              <a:t> </a:t>
            </a:r>
            <a:r>
              <a:rPr sz="2800" spc="-10" dirty="0">
                <a:latin typeface="Calibri"/>
                <a:cs typeface="Calibri"/>
              </a:rPr>
              <a:t>can</a:t>
            </a:r>
            <a:r>
              <a:rPr sz="2800" spc="10" dirty="0">
                <a:latin typeface="Calibri"/>
                <a:cs typeface="Calibri"/>
              </a:rPr>
              <a:t> </a:t>
            </a:r>
            <a:r>
              <a:rPr sz="2800" spc="-5" dirty="0">
                <a:latin typeface="Calibri"/>
                <a:cs typeface="Calibri"/>
              </a:rPr>
              <a:t>be </a:t>
            </a:r>
            <a:r>
              <a:rPr sz="2800" spc="-10" dirty="0">
                <a:latin typeface="Calibri"/>
                <a:cs typeface="Calibri"/>
              </a:rPr>
              <a:t>developed.</a:t>
            </a:r>
            <a:endParaRPr sz="2800">
              <a:latin typeface="Calibri"/>
              <a:cs typeface="Calibri"/>
            </a:endParaRPr>
          </a:p>
          <a:p>
            <a:pPr>
              <a:lnSpc>
                <a:spcPct val="100000"/>
              </a:lnSpc>
              <a:spcBef>
                <a:spcPts val="55"/>
              </a:spcBef>
              <a:buChar char="•"/>
            </a:pPr>
            <a:endParaRPr sz="4100">
              <a:latin typeface="Calibri"/>
              <a:cs typeface="Calibri"/>
            </a:endParaRPr>
          </a:p>
          <a:p>
            <a:pPr marL="241300" marR="5080" indent="-228600">
              <a:lnSpc>
                <a:spcPts val="3030"/>
              </a:lnSpc>
              <a:buFont typeface="Arial MT"/>
              <a:buChar char="•"/>
              <a:tabLst>
                <a:tab pos="241300" algn="l"/>
              </a:tabLst>
            </a:pPr>
            <a:r>
              <a:rPr sz="2800" spc="-15" dirty="0">
                <a:latin typeface="Calibri"/>
                <a:cs typeface="Calibri"/>
              </a:rPr>
              <a:t>Advantages</a:t>
            </a:r>
            <a:r>
              <a:rPr sz="2800" spc="-10" dirty="0">
                <a:latin typeface="Calibri"/>
                <a:cs typeface="Calibri"/>
              </a:rPr>
              <a:t> </a:t>
            </a:r>
            <a:r>
              <a:rPr sz="2800" dirty="0">
                <a:latin typeface="Calibri"/>
                <a:cs typeface="Calibri"/>
              </a:rPr>
              <a:t>and</a:t>
            </a:r>
            <a:r>
              <a:rPr sz="2800" spc="5" dirty="0">
                <a:latin typeface="Calibri"/>
                <a:cs typeface="Calibri"/>
              </a:rPr>
              <a:t> </a:t>
            </a:r>
            <a:r>
              <a:rPr sz="2800" spc="-15" dirty="0">
                <a:latin typeface="Calibri"/>
                <a:cs typeface="Calibri"/>
              </a:rPr>
              <a:t>disadvantages</a:t>
            </a:r>
            <a:r>
              <a:rPr sz="2800" spc="-10" dirty="0">
                <a:latin typeface="Calibri"/>
                <a:cs typeface="Calibri"/>
              </a:rPr>
              <a:t> </a:t>
            </a:r>
            <a:r>
              <a:rPr sz="2800" spc="-5" dirty="0">
                <a:latin typeface="Calibri"/>
                <a:cs typeface="Calibri"/>
              </a:rPr>
              <a:t>of</a:t>
            </a:r>
            <a:r>
              <a:rPr sz="2800" spc="5" dirty="0">
                <a:latin typeface="Calibri"/>
                <a:cs typeface="Calibri"/>
              </a:rPr>
              <a:t> </a:t>
            </a:r>
            <a:r>
              <a:rPr sz="2800" dirty="0">
                <a:latin typeface="Calibri"/>
                <a:cs typeface="Calibri"/>
              </a:rPr>
              <a:t>this</a:t>
            </a:r>
            <a:r>
              <a:rPr sz="2800" spc="10" dirty="0">
                <a:latin typeface="Calibri"/>
                <a:cs typeface="Calibri"/>
              </a:rPr>
              <a:t> </a:t>
            </a:r>
            <a:r>
              <a:rPr sz="2800" spc="-10" dirty="0">
                <a:latin typeface="Calibri"/>
                <a:cs typeface="Calibri"/>
              </a:rPr>
              <a:t>technique</a:t>
            </a:r>
            <a:r>
              <a:rPr sz="2800" dirty="0">
                <a:latin typeface="Calibri"/>
                <a:cs typeface="Calibri"/>
              </a:rPr>
              <a:t> </a:t>
            </a:r>
            <a:r>
              <a:rPr sz="2800" spc="-10" dirty="0">
                <a:latin typeface="Calibri"/>
                <a:cs typeface="Calibri"/>
              </a:rPr>
              <a:t>are identical</a:t>
            </a:r>
            <a:r>
              <a:rPr sz="2800" spc="10" dirty="0">
                <a:latin typeface="Calibri"/>
                <a:cs typeface="Calibri"/>
              </a:rPr>
              <a:t> </a:t>
            </a:r>
            <a:r>
              <a:rPr sz="2800" spc="-20" dirty="0">
                <a:latin typeface="Calibri"/>
                <a:cs typeface="Calibri"/>
              </a:rPr>
              <a:t>to</a:t>
            </a:r>
            <a:r>
              <a:rPr sz="2800" dirty="0">
                <a:latin typeface="Calibri"/>
                <a:cs typeface="Calibri"/>
              </a:rPr>
              <a:t> those </a:t>
            </a:r>
            <a:r>
              <a:rPr sz="2800" spc="-615" dirty="0">
                <a:latin typeface="Calibri"/>
                <a:cs typeface="Calibri"/>
              </a:rPr>
              <a:t> </a:t>
            </a:r>
            <a:r>
              <a:rPr sz="2800" spc="-5" dirty="0">
                <a:latin typeface="Calibri"/>
                <a:cs typeface="Calibri"/>
              </a:rPr>
              <a:t>of</a:t>
            </a:r>
            <a:r>
              <a:rPr sz="2800" spc="-10" dirty="0">
                <a:latin typeface="Calibri"/>
                <a:cs typeface="Calibri"/>
              </a:rPr>
              <a:t> </a:t>
            </a:r>
            <a:r>
              <a:rPr sz="2800" dirty="0">
                <a:latin typeface="Calibri"/>
                <a:cs typeface="Calibri"/>
              </a:rPr>
              <a:t>classic </a:t>
            </a:r>
            <a:r>
              <a:rPr sz="2800" spc="-15" dirty="0">
                <a:latin typeface="Calibri"/>
                <a:cs typeface="Calibri"/>
              </a:rPr>
              <a:t>brainstorming.</a:t>
            </a:r>
            <a:endParaRPr sz="28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A52D-1A87-A964-066F-F7D1599CF2C9}"/>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C61117EB-AB34-D9AA-1FF0-0A310EF1EA92}"/>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75C229D5-3176-EA70-2C64-1BF28F8ED9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14724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5101590" cy="695960"/>
          </a:xfrm>
          <a:prstGeom prst="rect">
            <a:avLst/>
          </a:prstGeom>
        </p:spPr>
        <p:txBody>
          <a:bodyPr vert="horz" wrap="square" lIns="0" tIns="12700" rIns="0" bIns="0" rtlCol="0">
            <a:spAutoFit/>
          </a:bodyPr>
          <a:lstStyle/>
          <a:p>
            <a:pPr marL="12700">
              <a:lnSpc>
                <a:spcPct val="100000"/>
              </a:lnSpc>
              <a:spcBef>
                <a:spcPts val="100"/>
              </a:spcBef>
            </a:pPr>
            <a:r>
              <a:rPr i="1" dirty="0">
                <a:latin typeface="Calibri Light"/>
                <a:cs typeface="Calibri Light"/>
              </a:rPr>
              <a:t>Change</a:t>
            </a:r>
            <a:r>
              <a:rPr i="1" spc="-55" dirty="0">
                <a:latin typeface="Calibri Light"/>
                <a:cs typeface="Calibri Light"/>
              </a:rPr>
              <a:t> </a:t>
            </a:r>
            <a:r>
              <a:rPr i="1" dirty="0">
                <a:latin typeface="Calibri Light"/>
                <a:cs typeface="Calibri Light"/>
              </a:rPr>
              <a:t>of</a:t>
            </a:r>
            <a:r>
              <a:rPr i="1" spc="-30" dirty="0">
                <a:latin typeface="Calibri Light"/>
                <a:cs typeface="Calibri Light"/>
              </a:rPr>
              <a:t> </a:t>
            </a:r>
            <a:r>
              <a:rPr i="1" spc="-5" dirty="0">
                <a:latin typeface="Calibri Light"/>
                <a:cs typeface="Calibri Light"/>
              </a:rPr>
              <a:t>perspective:</a:t>
            </a:r>
          </a:p>
        </p:txBody>
      </p:sp>
      <p:sp>
        <p:nvSpPr>
          <p:cNvPr id="3" name="object 3"/>
          <p:cNvSpPr txBox="1"/>
          <p:nvPr/>
        </p:nvSpPr>
        <p:spPr>
          <a:xfrm>
            <a:off x="916939" y="1736851"/>
            <a:ext cx="10208260" cy="3981450"/>
          </a:xfrm>
          <a:prstGeom prst="rect">
            <a:avLst/>
          </a:prstGeom>
        </p:spPr>
        <p:txBody>
          <a:bodyPr vert="horz" wrap="square" lIns="0" tIns="12065" rIns="0" bIns="0" rtlCol="0">
            <a:spAutoFit/>
          </a:bodyPr>
          <a:lstStyle/>
          <a:p>
            <a:pPr marL="241300" indent="-228600">
              <a:lnSpc>
                <a:spcPts val="2650"/>
              </a:lnSpc>
              <a:spcBef>
                <a:spcPts val="95"/>
              </a:spcBef>
              <a:buFont typeface="Arial MT"/>
              <a:buChar char="•"/>
              <a:tabLst>
                <a:tab pos="241300" algn="l"/>
              </a:tabLst>
            </a:pPr>
            <a:r>
              <a:rPr sz="2600" spc="-5" dirty="0">
                <a:latin typeface="Calibri"/>
                <a:cs typeface="Calibri"/>
              </a:rPr>
              <a:t>Among</a:t>
            </a:r>
            <a:r>
              <a:rPr sz="2600" spc="-10" dirty="0">
                <a:latin typeface="Calibri"/>
                <a:cs typeface="Calibri"/>
              </a:rPr>
              <a:t> </a:t>
            </a:r>
            <a:r>
              <a:rPr sz="2600" spc="-5" dirty="0">
                <a:latin typeface="Calibri"/>
                <a:cs typeface="Calibri"/>
              </a:rPr>
              <a:t>the</a:t>
            </a:r>
            <a:r>
              <a:rPr sz="2600" dirty="0">
                <a:latin typeface="Calibri"/>
                <a:cs typeface="Calibri"/>
              </a:rPr>
              <a:t> </a:t>
            </a:r>
            <a:r>
              <a:rPr sz="2600" spc="-5" dirty="0">
                <a:latin typeface="Calibri"/>
                <a:cs typeface="Calibri"/>
              </a:rPr>
              <a:t>techniques</a:t>
            </a:r>
            <a:r>
              <a:rPr sz="2600" spc="-25" dirty="0">
                <a:latin typeface="Calibri"/>
                <a:cs typeface="Calibri"/>
              </a:rPr>
              <a:t> </a:t>
            </a:r>
            <a:r>
              <a:rPr sz="2600" spc="-10" dirty="0">
                <a:latin typeface="Calibri"/>
                <a:cs typeface="Calibri"/>
              </a:rPr>
              <a:t>that</a:t>
            </a:r>
            <a:r>
              <a:rPr sz="2600" spc="10" dirty="0">
                <a:latin typeface="Calibri"/>
                <a:cs typeface="Calibri"/>
              </a:rPr>
              <a:t> </a:t>
            </a:r>
            <a:r>
              <a:rPr sz="2600" spc="-5" dirty="0">
                <a:latin typeface="Calibri"/>
                <a:cs typeface="Calibri"/>
              </a:rPr>
              <a:t>employ</a:t>
            </a:r>
            <a:r>
              <a:rPr sz="2600" spc="5" dirty="0">
                <a:latin typeface="Calibri"/>
                <a:cs typeface="Calibri"/>
              </a:rPr>
              <a:t> </a:t>
            </a:r>
            <a:r>
              <a:rPr sz="2600" spc="-5" dirty="0">
                <a:latin typeface="Calibri"/>
                <a:cs typeface="Calibri"/>
              </a:rPr>
              <a:t>a</a:t>
            </a:r>
            <a:r>
              <a:rPr sz="2600" spc="5" dirty="0">
                <a:latin typeface="Calibri"/>
                <a:cs typeface="Calibri"/>
              </a:rPr>
              <a:t> </a:t>
            </a:r>
            <a:r>
              <a:rPr sz="2600" spc="-5" dirty="0">
                <a:latin typeface="Calibri"/>
                <a:cs typeface="Calibri"/>
              </a:rPr>
              <a:t>change</a:t>
            </a:r>
            <a:r>
              <a:rPr sz="2600" spc="5" dirty="0">
                <a:latin typeface="Calibri"/>
                <a:cs typeface="Calibri"/>
              </a:rPr>
              <a:t> </a:t>
            </a:r>
            <a:r>
              <a:rPr sz="2600" spc="-5" dirty="0">
                <a:latin typeface="Calibri"/>
                <a:cs typeface="Calibri"/>
              </a:rPr>
              <a:t>of</a:t>
            </a:r>
            <a:r>
              <a:rPr sz="2600" spc="-15" dirty="0">
                <a:latin typeface="Calibri"/>
                <a:cs typeface="Calibri"/>
              </a:rPr>
              <a:t> </a:t>
            </a:r>
            <a:r>
              <a:rPr sz="2600" i="1" spc="-5" dirty="0">
                <a:latin typeface="Calibri"/>
                <a:cs typeface="Calibri"/>
              </a:rPr>
              <a:t>Change</a:t>
            </a:r>
            <a:r>
              <a:rPr sz="2600" i="1" dirty="0">
                <a:latin typeface="Calibri"/>
                <a:cs typeface="Calibri"/>
              </a:rPr>
              <a:t> </a:t>
            </a:r>
            <a:r>
              <a:rPr sz="2600" i="1" spc="-5" dirty="0">
                <a:latin typeface="Calibri"/>
                <a:cs typeface="Calibri"/>
              </a:rPr>
              <a:t>of</a:t>
            </a:r>
            <a:r>
              <a:rPr sz="2600" i="1" spc="5" dirty="0">
                <a:latin typeface="Calibri"/>
                <a:cs typeface="Calibri"/>
              </a:rPr>
              <a:t> </a:t>
            </a:r>
            <a:r>
              <a:rPr sz="2600" i="1" spc="-10" dirty="0">
                <a:latin typeface="Calibri"/>
                <a:cs typeface="Calibri"/>
              </a:rPr>
              <a:t>perspective</a:t>
            </a:r>
            <a:endParaRPr sz="2600">
              <a:latin typeface="Calibri"/>
              <a:cs typeface="Calibri"/>
            </a:endParaRPr>
          </a:p>
          <a:p>
            <a:pPr marL="241300" marR="262255">
              <a:lnSpc>
                <a:spcPct val="70000"/>
              </a:lnSpc>
              <a:spcBef>
                <a:spcPts val="470"/>
              </a:spcBef>
            </a:pPr>
            <a:r>
              <a:rPr sz="2600" spc="-15" dirty="0">
                <a:latin typeface="Calibri"/>
                <a:cs typeface="Calibri"/>
              </a:rPr>
              <a:t>perspective</a:t>
            </a:r>
            <a:r>
              <a:rPr sz="2600" spc="5" dirty="0">
                <a:latin typeface="Calibri"/>
                <a:cs typeface="Calibri"/>
              </a:rPr>
              <a:t> </a:t>
            </a:r>
            <a:r>
              <a:rPr sz="2600" spc="-5" dirty="0">
                <a:latin typeface="Calibri"/>
                <a:cs typeface="Calibri"/>
              </a:rPr>
              <a:t>(adopting</a:t>
            </a:r>
            <a:r>
              <a:rPr sz="2600" spc="10" dirty="0">
                <a:latin typeface="Calibri"/>
                <a:cs typeface="Calibri"/>
              </a:rPr>
              <a:t> </a:t>
            </a:r>
            <a:r>
              <a:rPr sz="2600" spc="-25" dirty="0">
                <a:latin typeface="Calibri"/>
                <a:cs typeface="Calibri"/>
              </a:rPr>
              <a:t>different</a:t>
            </a:r>
            <a:r>
              <a:rPr sz="2600" spc="5" dirty="0">
                <a:latin typeface="Calibri"/>
                <a:cs typeface="Calibri"/>
              </a:rPr>
              <a:t> </a:t>
            </a:r>
            <a:r>
              <a:rPr sz="2600" spc="-15" dirty="0">
                <a:latin typeface="Calibri"/>
                <a:cs typeface="Calibri"/>
              </a:rPr>
              <a:t>extreme</a:t>
            </a:r>
            <a:r>
              <a:rPr sz="2600" spc="5" dirty="0">
                <a:latin typeface="Calibri"/>
                <a:cs typeface="Calibri"/>
              </a:rPr>
              <a:t> </a:t>
            </a:r>
            <a:r>
              <a:rPr sz="2600" spc="-10" dirty="0">
                <a:latin typeface="Calibri"/>
                <a:cs typeface="Calibri"/>
              </a:rPr>
              <a:t>standpoints),</a:t>
            </a:r>
            <a:r>
              <a:rPr sz="2600" spc="5" dirty="0">
                <a:latin typeface="Calibri"/>
                <a:cs typeface="Calibri"/>
              </a:rPr>
              <a:t> </a:t>
            </a:r>
            <a:r>
              <a:rPr sz="2600" spc="-5" dirty="0">
                <a:latin typeface="Calibri"/>
                <a:cs typeface="Calibri"/>
              </a:rPr>
              <a:t>the</a:t>
            </a:r>
            <a:r>
              <a:rPr sz="2600" dirty="0">
                <a:latin typeface="Calibri"/>
                <a:cs typeface="Calibri"/>
              </a:rPr>
              <a:t> </a:t>
            </a:r>
            <a:r>
              <a:rPr sz="2600" spc="-10" dirty="0">
                <a:latin typeface="Calibri"/>
                <a:cs typeface="Calibri"/>
              </a:rPr>
              <a:t>most</a:t>
            </a:r>
            <a:r>
              <a:rPr sz="2600" spc="20" dirty="0">
                <a:latin typeface="Calibri"/>
                <a:cs typeface="Calibri"/>
              </a:rPr>
              <a:t> </a:t>
            </a:r>
            <a:r>
              <a:rPr sz="2600" spc="-15" dirty="0">
                <a:latin typeface="Calibri"/>
                <a:cs typeface="Calibri"/>
              </a:rPr>
              <a:t>common </a:t>
            </a:r>
            <a:r>
              <a:rPr sz="2600" spc="-575" dirty="0">
                <a:latin typeface="Calibri"/>
                <a:cs typeface="Calibri"/>
              </a:rPr>
              <a:t> </a:t>
            </a:r>
            <a:r>
              <a:rPr sz="2600" spc="-5" dirty="0">
                <a:latin typeface="Calibri"/>
                <a:cs typeface="Calibri"/>
              </a:rPr>
              <a:t>technique</a:t>
            </a:r>
            <a:r>
              <a:rPr sz="2600" spc="-35" dirty="0">
                <a:latin typeface="Calibri"/>
                <a:cs typeface="Calibri"/>
              </a:rPr>
              <a:t> </a:t>
            </a:r>
            <a:r>
              <a:rPr sz="2600" dirty="0">
                <a:latin typeface="Calibri"/>
                <a:cs typeface="Calibri"/>
              </a:rPr>
              <a:t>is the</a:t>
            </a:r>
            <a:r>
              <a:rPr sz="2600" spc="-10" dirty="0">
                <a:latin typeface="Calibri"/>
                <a:cs typeface="Calibri"/>
              </a:rPr>
              <a:t> so-called</a:t>
            </a:r>
            <a:r>
              <a:rPr sz="2600" spc="20" dirty="0">
                <a:latin typeface="Calibri"/>
                <a:cs typeface="Calibri"/>
              </a:rPr>
              <a:t> </a:t>
            </a:r>
            <a:r>
              <a:rPr sz="2600" b="1" dirty="0">
                <a:latin typeface="Calibri"/>
                <a:cs typeface="Calibri"/>
              </a:rPr>
              <a:t>Six </a:t>
            </a:r>
            <a:r>
              <a:rPr sz="2600" b="1" spc="-5" dirty="0">
                <a:latin typeface="Calibri"/>
                <a:cs typeface="Calibri"/>
              </a:rPr>
              <a:t>Thinking</a:t>
            </a:r>
            <a:r>
              <a:rPr sz="2600" b="1" spc="25" dirty="0">
                <a:latin typeface="Calibri"/>
                <a:cs typeface="Calibri"/>
              </a:rPr>
              <a:t> </a:t>
            </a:r>
            <a:r>
              <a:rPr sz="2600" b="1" spc="-10" dirty="0">
                <a:latin typeface="Calibri"/>
                <a:cs typeface="Calibri"/>
              </a:rPr>
              <a:t>Hats</a:t>
            </a:r>
            <a:r>
              <a:rPr sz="2600" b="1" dirty="0">
                <a:latin typeface="Calibri"/>
                <a:cs typeface="Calibri"/>
              </a:rPr>
              <a:t> </a:t>
            </a:r>
            <a:r>
              <a:rPr sz="2600" spc="-5" dirty="0">
                <a:latin typeface="Calibri"/>
                <a:cs typeface="Calibri"/>
              </a:rPr>
              <a:t>[DeBono</a:t>
            </a:r>
            <a:r>
              <a:rPr sz="2600" spc="10" dirty="0">
                <a:latin typeface="Calibri"/>
                <a:cs typeface="Calibri"/>
              </a:rPr>
              <a:t> </a:t>
            </a:r>
            <a:r>
              <a:rPr sz="2600" spc="-5" dirty="0">
                <a:latin typeface="Calibri"/>
                <a:cs typeface="Calibri"/>
              </a:rPr>
              <a:t>2006].</a:t>
            </a:r>
            <a:endParaRPr sz="2600">
              <a:latin typeface="Calibri"/>
              <a:cs typeface="Calibri"/>
            </a:endParaRPr>
          </a:p>
          <a:p>
            <a:pPr marL="241300" indent="-228600">
              <a:lnSpc>
                <a:spcPts val="2650"/>
              </a:lnSpc>
              <a:spcBef>
                <a:spcPts val="65"/>
              </a:spcBef>
              <a:buFont typeface="Arial MT"/>
              <a:buChar char="•"/>
              <a:tabLst>
                <a:tab pos="241300" algn="l"/>
              </a:tabLst>
            </a:pPr>
            <a:r>
              <a:rPr sz="2600" spc="-15" dirty="0">
                <a:solidFill>
                  <a:srgbClr val="C00000"/>
                </a:solidFill>
                <a:latin typeface="Calibri"/>
                <a:cs typeface="Calibri"/>
              </a:rPr>
              <a:t>Each</a:t>
            </a:r>
            <a:r>
              <a:rPr sz="2600" spc="10" dirty="0">
                <a:solidFill>
                  <a:srgbClr val="C00000"/>
                </a:solidFill>
                <a:latin typeface="Calibri"/>
                <a:cs typeface="Calibri"/>
              </a:rPr>
              <a:t> </a:t>
            </a:r>
            <a:r>
              <a:rPr sz="2600" spc="-5" dirty="0">
                <a:solidFill>
                  <a:srgbClr val="C00000"/>
                </a:solidFill>
                <a:latin typeface="Calibri"/>
                <a:cs typeface="Calibri"/>
              </a:rPr>
              <a:t>of</a:t>
            </a:r>
            <a:r>
              <a:rPr sz="2600" dirty="0">
                <a:solidFill>
                  <a:srgbClr val="C00000"/>
                </a:solidFill>
                <a:latin typeface="Calibri"/>
                <a:cs typeface="Calibri"/>
              </a:rPr>
              <a:t> </a:t>
            </a:r>
            <a:r>
              <a:rPr sz="2600" spc="-5" dirty="0">
                <a:solidFill>
                  <a:srgbClr val="C00000"/>
                </a:solidFill>
                <a:latin typeface="Calibri"/>
                <a:cs typeface="Calibri"/>
              </a:rPr>
              <a:t>the</a:t>
            </a:r>
            <a:r>
              <a:rPr sz="2600" spc="5" dirty="0">
                <a:solidFill>
                  <a:srgbClr val="C00000"/>
                </a:solidFill>
                <a:latin typeface="Calibri"/>
                <a:cs typeface="Calibri"/>
              </a:rPr>
              <a:t> </a:t>
            </a:r>
            <a:r>
              <a:rPr sz="2600" spc="-5" dirty="0">
                <a:solidFill>
                  <a:srgbClr val="C00000"/>
                </a:solidFill>
                <a:latin typeface="Calibri"/>
                <a:cs typeface="Calibri"/>
              </a:rPr>
              <a:t>six</a:t>
            </a:r>
            <a:r>
              <a:rPr sz="2600" dirty="0">
                <a:solidFill>
                  <a:srgbClr val="C00000"/>
                </a:solidFill>
                <a:latin typeface="Calibri"/>
                <a:cs typeface="Calibri"/>
              </a:rPr>
              <a:t> </a:t>
            </a:r>
            <a:r>
              <a:rPr sz="2600" spc="-10" dirty="0">
                <a:solidFill>
                  <a:srgbClr val="C00000"/>
                </a:solidFill>
                <a:latin typeface="Calibri"/>
                <a:cs typeface="Calibri"/>
              </a:rPr>
              <a:t>hats</a:t>
            </a:r>
            <a:r>
              <a:rPr sz="2600" spc="20" dirty="0">
                <a:solidFill>
                  <a:srgbClr val="C00000"/>
                </a:solidFill>
                <a:latin typeface="Calibri"/>
                <a:cs typeface="Calibri"/>
              </a:rPr>
              <a:t> </a:t>
            </a:r>
            <a:r>
              <a:rPr sz="2600" spc="-15" dirty="0">
                <a:latin typeface="Calibri"/>
                <a:cs typeface="Calibri"/>
              </a:rPr>
              <a:t>represents</a:t>
            </a:r>
            <a:r>
              <a:rPr sz="2600" dirty="0">
                <a:latin typeface="Calibri"/>
                <a:cs typeface="Calibri"/>
              </a:rPr>
              <a:t> </a:t>
            </a:r>
            <a:r>
              <a:rPr sz="2600" spc="-5" dirty="0">
                <a:latin typeface="Calibri"/>
                <a:cs typeface="Calibri"/>
              </a:rPr>
              <a:t>a</a:t>
            </a:r>
            <a:r>
              <a:rPr sz="2600" spc="10" dirty="0">
                <a:latin typeface="Calibri"/>
                <a:cs typeface="Calibri"/>
              </a:rPr>
              <a:t> </a:t>
            </a:r>
            <a:r>
              <a:rPr sz="2600" spc="-10" dirty="0">
                <a:solidFill>
                  <a:srgbClr val="C00000"/>
                </a:solidFill>
                <a:latin typeface="Calibri"/>
                <a:cs typeface="Calibri"/>
              </a:rPr>
              <a:t>particular</a:t>
            </a:r>
            <a:r>
              <a:rPr sz="2600" spc="30" dirty="0">
                <a:solidFill>
                  <a:srgbClr val="C00000"/>
                </a:solidFill>
                <a:latin typeface="Calibri"/>
                <a:cs typeface="Calibri"/>
              </a:rPr>
              <a:t> </a:t>
            </a:r>
            <a:r>
              <a:rPr sz="2600" spc="-15" dirty="0">
                <a:solidFill>
                  <a:srgbClr val="C00000"/>
                </a:solidFill>
                <a:latin typeface="Calibri"/>
                <a:cs typeface="Calibri"/>
              </a:rPr>
              <a:t>perspective</a:t>
            </a:r>
            <a:r>
              <a:rPr sz="2600" spc="30" dirty="0">
                <a:solidFill>
                  <a:srgbClr val="C00000"/>
                </a:solidFill>
                <a:latin typeface="Calibri"/>
                <a:cs typeface="Calibri"/>
              </a:rPr>
              <a:t> </a:t>
            </a:r>
            <a:r>
              <a:rPr sz="2600" spc="-10" dirty="0">
                <a:latin typeface="Calibri"/>
                <a:cs typeface="Calibri"/>
              </a:rPr>
              <a:t>that</a:t>
            </a:r>
            <a:r>
              <a:rPr sz="2600" spc="10" dirty="0">
                <a:latin typeface="Calibri"/>
                <a:cs typeface="Calibri"/>
              </a:rPr>
              <a:t> </a:t>
            </a:r>
            <a:r>
              <a:rPr sz="2600" spc="-5" dirty="0">
                <a:latin typeface="Calibri"/>
                <a:cs typeface="Calibri"/>
              </a:rPr>
              <a:t>is</a:t>
            </a:r>
            <a:r>
              <a:rPr sz="2600" spc="10" dirty="0">
                <a:latin typeface="Calibri"/>
                <a:cs typeface="Calibri"/>
              </a:rPr>
              <a:t> </a:t>
            </a:r>
            <a:r>
              <a:rPr sz="2600" spc="-5" dirty="0">
                <a:latin typeface="Calibri"/>
                <a:cs typeface="Calibri"/>
              </a:rPr>
              <a:t>in</a:t>
            </a:r>
            <a:r>
              <a:rPr sz="2600" dirty="0">
                <a:latin typeface="Calibri"/>
                <a:cs typeface="Calibri"/>
              </a:rPr>
              <a:t> </a:t>
            </a:r>
            <a:r>
              <a:rPr sz="2600" spc="-5" dirty="0">
                <a:latin typeface="Calibri"/>
                <a:cs typeface="Calibri"/>
              </a:rPr>
              <a:t>turn</a:t>
            </a:r>
            <a:endParaRPr sz="2600">
              <a:latin typeface="Calibri"/>
              <a:cs typeface="Calibri"/>
            </a:endParaRPr>
          </a:p>
          <a:p>
            <a:pPr marL="241300" marR="69850">
              <a:lnSpc>
                <a:spcPct val="70000"/>
              </a:lnSpc>
              <a:spcBef>
                <a:spcPts val="470"/>
              </a:spcBef>
            </a:pPr>
            <a:r>
              <a:rPr sz="2600" spc="-10" dirty="0">
                <a:latin typeface="Calibri"/>
                <a:cs typeface="Calibri"/>
              </a:rPr>
              <a:t>adopted</a:t>
            </a:r>
            <a:r>
              <a:rPr sz="2600" spc="10" dirty="0">
                <a:latin typeface="Calibri"/>
                <a:cs typeface="Calibri"/>
              </a:rPr>
              <a:t> </a:t>
            </a:r>
            <a:r>
              <a:rPr sz="2600" spc="-10" dirty="0">
                <a:latin typeface="Calibri"/>
                <a:cs typeface="Calibri"/>
              </a:rPr>
              <a:t>by</a:t>
            </a:r>
            <a:r>
              <a:rPr sz="2600" spc="-5" dirty="0">
                <a:latin typeface="Calibri"/>
                <a:cs typeface="Calibri"/>
              </a:rPr>
              <a:t> each</a:t>
            </a:r>
            <a:r>
              <a:rPr sz="2600" spc="10" dirty="0">
                <a:latin typeface="Calibri"/>
                <a:cs typeface="Calibri"/>
              </a:rPr>
              <a:t> </a:t>
            </a:r>
            <a:r>
              <a:rPr sz="2600" spc="-5" dirty="0">
                <a:latin typeface="Calibri"/>
                <a:cs typeface="Calibri"/>
              </a:rPr>
              <a:t>of</a:t>
            </a:r>
            <a:r>
              <a:rPr sz="2600" spc="5" dirty="0">
                <a:latin typeface="Calibri"/>
                <a:cs typeface="Calibri"/>
              </a:rPr>
              <a:t> </a:t>
            </a:r>
            <a:r>
              <a:rPr sz="2600" spc="-5" dirty="0">
                <a:latin typeface="Calibri"/>
                <a:cs typeface="Calibri"/>
              </a:rPr>
              <a:t>the</a:t>
            </a:r>
            <a:r>
              <a:rPr sz="2600" spc="5" dirty="0">
                <a:latin typeface="Calibri"/>
                <a:cs typeface="Calibri"/>
              </a:rPr>
              <a:t> </a:t>
            </a:r>
            <a:r>
              <a:rPr sz="2600" spc="-10" dirty="0">
                <a:latin typeface="Calibri"/>
                <a:cs typeface="Calibri"/>
              </a:rPr>
              <a:t>participants.</a:t>
            </a:r>
            <a:r>
              <a:rPr sz="2600" spc="40" dirty="0">
                <a:latin typeface="Calibri"/>
                <a:cs typeface="Calibri"/>
              </a:rPr>
              <a:t> </a:t>
            </a:r>
            <a:r>
              <a:rPr sz="2600" spc="-5" dirty="0">
                <a:latin typeface="Calibri"/>
                <a:cs typeface="Calibri"/>
              </a:rPr>
              <a:t>The </a:t>
            </a:r>
            <a:r>
              <a:rPr sz="2600" spc="-10" dirty="0">
                <a:latin typeface="Calibri"/>
                <a:cs typeface="Calibri"/>
              </a:rPr>
              <a:t>resulting</a:t>
            </a:r>
            <a:r>
              <a:rPr sz="2600" spc="30" dirty="0">
                <a:latin typeface="Calibri"/>
                <a:cs typeface="Calibri"/>
              </a:rPr>
              <a:t> </a:t>
            </a:r>
            <a:r>
              <a:rPr sz="2600" b="1" spc="-5" dirty="0">
                <a:latin typeface="Calibri"/>
                <a:cs typeface="Calibri"/>
              </a:rPr>
              <a:t>solutions</a:t>
            </a:r>
            <a:r>
              <a:rPr sz="2600" b="1" spc="40" dirty="0">
                <a:latin typeface="Calibri"/>
                <a:cs typeface="Calibri"/>
              </a:rPr>
              <a:t> </a:t>
            </a:r>
            <a:r>
              <a:rPr sz="2600" b="1" spc="-10" dirty="0">
                <a:latin typeface="Calibri"/>
                <a:cs typeface="Calibri"/>
              </a:rPr>
              <a:t>approach</a:t>
            </a:r>
            <a:r>
              <a:rPr sz="2600" b="1" spc="35" dirty="0">
                <a:latin typeface="Calibri"/>
                <a:cs typeface="Calibri"/>
              </a:rPr>
              <a:t> </a:t>
            </a:r>
            <a:r>
              <a:rPr sz="2600" b="1" spc="-5" dirty="0">
                <a:latin typeface="Calibri"/>
                <a:cs typeface="Calibri"/>
              </a:rPr>
              <a:t>the </a:t>
            </a:r>
            <a:r>
              <a:rPr sz="2600" b="1" spc="-575" dirty="0">
                <a:latin typeface="Calibri"/>
                <a:cs typeface="Calibri"/>
              </a:rPr>
              <a:t> </a:t>
            </a:r>
            <a:r>
              <a:rPr sz="2600" b="1" spc="-10" dirty="0">
                <a:latin typeface="Calibri"/>
                <a:cs typeface="Calibri"/>
              </a:rPr>
              <a:t>problem</a:t>
            </a:r>
            <a:r>
              <a:rPr sz="2600" b="1" spc="10" dirty="0">
                <a:latin typeface="Calibri"/>
                <a:cs typeface="Calibri"/>
              </a:rPr>
              <a:t> </a:t>
            </a:r>
            <a:r>
              <a:rPr sz="2600" b="1" spc="-10" dirty="0">
                <a:latin typeface="Calibri"/>
                <a:cs typeface="Calibri"/>
              </a:rPr>
              <a:t>from</a:t>
            </a:r>
            <a:r>
              <a:rPr sz="2600" b="1" dirty="0">
                <a:latin typeface="Calibri"/>
                <a:cs typeface="Calibri"/>
              </a:rPr>
              <a:t> </a:t>
            </a:r>
            <a:r>
              <a:rPr sz="2600" b="1" spc="-15" dirty="0">
                <a:latin typeface="Calibri"/>
                <a:cs typeface="Calibri"/>
              </a:rPr>
              <a:t>different</a:t>
            </a:r>
            <a:r>
              <a:rPr sz="2600" b="1" spc="25" dirty="0">
                <a:latin typeface="Calibri"/>
                <a:cs typeface="Calibri"/>
              </a:rPr>
              <a:t> </a:t>
            </a:r>
            <a:r>
              <a:rPr sz="2600" b="1" spc="-10" dirty="0">
                <a:latin typeface="Calibri"/>
                <a:cs typeface="Calibri"/>
              </a:rPr>
              <a:t>standpoints</a:t>
            </a:r>
            <a:r>
              <a:rPr sz="2600" spc="-10" dirty="0">
                <a:latin typeface="Calibri"/>
                <a:cs typeface="Calibri"/>
              </a:rPr>
              <a:t>.</a:t>
            </a:r>
            <a:endParaRPr sz="2600">
              <a:latin typeface="Calibri"/>
              <a:cs typeface="Calibri"/>
            </a:endParaRPr>
          </a:p>
          <a:p>
            <a:pPr marL="241300" marR="174625" indent="-228600">
              <a:lnSpc>
                <a:spcPct val="70000"/>
              </a:lnSpc>
              <a:spcBef>
                <a:spcPts val="994"/>
              </a:spcBef>
              <a:buFont typeface="Arial MT"/>
              <a:buChar char="•"/>
              <a:tabLst>
                <a:tab pos="241300" algn="l"/>
              </a:tabLst>
            </a:pPr>
            <a:r>
              <a:rPr sz="2600" spc="-10" dirty="0">
                <a:latin typeface="Calibri"/>
                <a:cs typeface="Calibri"/>
              </a:rPr>
              <a:t>That</a:t>
            </a:r>
            <a:r>
              <a:rPr sz="2600" spc="5" dirty="0">
                <a:latin typeface="Calibri"/>
                <a:cs typeface="Calibri"/>
              </a:rPr>
              <a:t> </a:t>
            </a:r>
            <a:r>
              <a:rPr sz="2600" spc="-70" dirty="0">
                <a:latin typeface="Calibri"/>
                <a:cs typeface="Calibri"/>
              </a:rPr>
              <a:t>way,</a:t>
            </a:r>
            <a:r>
              <a:rPr sz="2600" spc="10" dirty="0">
                <a:latin typeface="Calibri"/>
                <a:cs typeface="Calibri"/>
              </a:rPr>
              <a:t> </a:t>
            </a:r>
            <a:r>
              <a:rPr sz="2600" spc="-15" dirty="0">
                <a:latin typeface="Calibri"/>
                <a:cs typeface="Calibri"/>
              </a:rPr>
              <a:t>even </a:t>
            </a:r>
            <a:r>
              <a:rPr sz="2600" spc="-20" dirty="0">
                <a:latin typeface="Calibri"/>
                <a:cs typeface="Calibri"/>
              </a:rPr>
              <a:t>stakeholders</a:t>
            </a:r>
            <a:r>
              <a:rPr sz="2600" spc="15" dirty="0">
                <a:latin typeface="Calibri"/>
                <a:cs typeface="Calibri"/>
              </a:rPr>
              <a:t> </a:t>
            </a:r>
            <a:r>
              <a:rPr sz="2600" spc="-10" dirty="0">
                <a:latin typeface="Calibri"/>
                <a:cs typeface="Calibri"/>
              </a:rPr>
              <a:t>that</a:t>
            </a:r>
            <a:r>
              <a:rPr sz="2600" spc="10" dirty="0">
                <a:latin typeface="Calibri"/>
                <a:cs typeface="Calibri"/>
              </a:rPr>
              <a:t> </a:t>
            </a:r>
            <a:r>
              <a:rPr sz="2600" spc="-15" dirty="0">
                <a:latin typeface="Calibri"/>
                <a:cs typeface="Calibri"/>
              </a:rPr>
              <a:t>are</a:t>
            </a:r>
            <a:r>
              <a:rPr sz="2600" spc="10" dirty="0">
                <a:latin typeface="Calibri"/>
                <a:cs typeface="Calibri"/>
              </a:rPr>
              <a:t> </a:t>
            </a:r>
            <a:r>
              <a:rPr sz="2600" spc="-10" dirty="0">
                <a:latin typeface="Calibri"/>
                <a:cs typeface="Calibri"/>
              </a:rPr>
              <a:t>very</a:t>
            </a:r>
            <a:r>
              <a:rPr sz="2600" spc="5" dirty="0">
                <a:latin typeface="Calibri"/>
                <a:cs typeface="Calibri"/>
              </a:rPr>
              <a:t> </a:t>
            </a:r>
            <a:r>
              <a:rPr sz="2600" spc="-10" dirty="0">
                <a:latin typeface="Calibri"/>
                <a:cs typeface="Calibri"/>
              </a:rPr>
              <a:t>convinced</a:t>
            </a:r>
            <a:r>
              <a:rPr sz="2600" spc="5" dirty="0">
                <a:latin typeface="Calibri"/>
                <a:cs typeface="Calibri"/>
              </a:rPr>
              <a:t> </a:t>
            </a:r>
            <a:r>
              <a:rPr sz="2600" spc="-5" dirty="0">
                <a:latin typeface="Calibri"/>
                <a:cs typeface="Calibri"/>
              </a:rPr>
              <a:t>of</a:t>
            </a:r>
            <a:r>
              <a:rPr sz="2600" dirty="0">
                <a:latin typeface="Calibri"/>
                <a:cs typeface="Calibri"/>
              </a:rPr>
              <a:t> </a:t>
            </a:r>
            <a:r>
              <a:rPr sz="2600" spc="-5" dirty="0">
                <a:latin typeface="Calibri"/>
                <a:cs typeface="Calibri"/>
              </a:rPr>
              <a:t>their</a:t>
            </a:r>
            <a:r>
              <a:rPr sz="2600" spc="5" dirty="0">
                <a:latin typeface="Calibri"/>
                <a:cs typeface="Calibri"/>
              </a:rPr>
              <a:t> </a:t>
            </a:r>
            <a:r>
              <a:rPr sz="2600" spc="-10" dirty="0">
                <a:latin typeface="Calibri"/>
                <a:cs typeface="Calibri"/>
              </a:rPr>
              <a:t>own</a:t>
            </a:r>
            <a:r>
              <a:rPr sz="2600" spc="15" dirty="0">
                <a:latin typeface="Calibri"/>
                <a:cs typeface="Calibri"/>
              </a:rPr>
              <a:t> </a:t>
            </a:r>
            <a:r>
              <a:rPr sz="2600" spc="-10" dirty="0">
                <a:latin typeface="Calibri"/>
                <a:cs typeface="Calibri"/>
              </a:rPr>
              <a:t>opinion </a:t>
            </a:r>
            <a:r>
              <a:rPr sz="2600" spc="-570" dirty="0">
                <a:latin typeface="Calibri"/>
                <a:cs typeface="Calibri"/>
              </a:rPr>
              <a:t> </a:t>
            </a:r>
            <a:r>
              <a:rPr sz="2600" spc="-15" dirty="0">
                <a:latin typeface="Calibri"/>
                <a:cs typeface="Calibri"/>
              </a:rPr>
              <a:t>are</a:t>
            </a:r>
            <a:r>
              <a:rPr sz="2600" dirty="0">
                <a:latin typeface="Calibri"/>
                <a:cs typeface="Calibri"/>
              </a:rPr>
              <a:t> </a:t>
            </a:r>
            <a:r>
              <a:rPr sz="2600" spc="-10" dirty="0">
                <a:latin typeface="Calibri"/>
                <a:cs typeface="Calibri"/>
              </a:rPr>
              <a:t>persuaded</a:t>
            </a:r>
            <a:r>
              <a:rPr sz="2600" spc="-15" dirty="0">
                <a:latin typeface="Calibri"/>
                <a:cs typeface="Calibri"/>
              </a:rPr>
              <a:t> to</a:t>
            </a:r>
            <a:r>
              <a:rPr sz="2600" spc="5" dirty="0">
                <a:latin typeface="Calibri"/>
                <a:cs typeface="Calibri"/>
              </a:rPr>
              <a:t> </a:t>
            </a:r>
            <a:r>
              <a:rPr sz="2600" spc="-5" dirty="0">
                <a:latin typeface="Calibri"/>
                <a:cs typeface="Calibri"/>
              </a:rPr>
              <a:t>adopt</a:t>
            </a:r>
            <a:r>
              <a:rPr sz="2600" spc="10" dirty="0">
                <a:latin typeface="Calibri"/>
                <a:cs typeface="Calibri"/>
              </a:rPr>
              <a:t> </a:t>
            </a:r>
            <a:r>
              <a:rPr sz="2600" spc="-5" dirty="0">
                <a:latin typeface="Calibri"/>
                <a:cs typeface="Calibri"/>
              </a:rPr>
              <a:t>a</a:t>
            </a:r>
            <a:r>
              <a:rPr sz="2600" spc="-10" dirty="0">
                <a:latin typeface="Calibri"/>
                <a:cs typeface="Calibri"/>
              </a:rPr>
              <a:t> </a:t>
            </a:r>
            <a:r>
              <a:rPr sz="2600" spc="-20" dirty="0">
                <a:latin typeface="Calibri"/>
                <a:cs typeface="Calibri"/>
              </a:rPr>
              <a:t>different</a:t>
            </a:r>
            <a:r>
              <a:rPr sz="2600" spc="-5" dirty="0">
                <a:latin typeface="Calibri"/>
                <a:cs typeface="Calibri"/>
              </a:rPr>
              <a:t> </a:t>
            </a:r>
            <a:r>
              <a:rPr sz="2600" spc="-10" dirty="0">
                <a:latin typeface="Calibri"/>
                <a:cs typeface="Calibri"/>
              </a:rPr>
              <a:t>standpoint.</a:t>
            </a:r>
            <a:endParaRPr sz="2600">
              <a:latin typeface="Calibri"/>
              <a:cs typeface="Calibri"/>
            </a:endParaRPr>
          </a:p>
          <a:p>
            <a:pPr marL="241300" marR="5080" indent="-228600">
              <a:lnSpc>
                <a:spcPct val="70000"/>
              </a:lnSpc>
              <a:spcBef>
                <a:spcPts val="1005"/>
              </a:spcBef>
              <a:buFont typeface="Arial MT"/>
              <a:buChar char="•"/>
              <a:tabLst>
                <a:tab pos="241300" algn="l"/>
              </a:tabLst>
            </a:pPr>
            <a:r>
              <a:rPr sz="2600" spc="-15" dirty="0">
                <a:latin typeface="Calibri"/>
                <a:cs typeface="Calibri"/>
              </a:rPr>
              <a:t>extraordinarily</a:t>
            </a:r>
            <a:r>
              <a:rPr sz="2600" spc="30" dirty="0">
                <a:latin typeface="Calibri"/>
                <a:cs typeface="Calibri"/>
              </a:rPr>
              <a:t> </a:t>
            </a:r>
            <a:r>
              <a:rPr sz="2600" spc="-10" dirty="0">
                <a:latin typeface="Calibri"/>
                <a:cs typeface="Calibri"/>
              </a:rPr>
              <a:t>beneficial</a:t>
            </a:r>
            <a:r>
              <a:rPr sz="2600" spc="10" dirty="0">
                <a:latin typeface="Calibri"/>
                <a:cs typeface="Calibri"/>
              </a:rPr>
              <a:t> </a:t>
            </a:r>
            <a:r>
              <a:rPr sz="2600" spc="-5" dirty="0">
                <a:latin typeface="Calibri"/>
                <a:cs typeface="Calibri"/>
              </a:rPr>
              <a:t>when</a:t>
            </a:r>
            <a:r>
              <a:rPr sz="2600" spc="5" dirty="0">
                <a:latin typeface="Calibri"/>
                <a:cs typeface="Calibri"/>
              </a:rPr>
              <a:t> </a:t>
            </a:r>
            <a:r>
              <a:rPr sz="2600" spc="-20" dirty="0">
                <a:latin typeface="Calibri"/>
                <a:cs typeface="Calibri"/>
              </a:rPr>
              <a:t>stakeholders</a:t>
            </a:r>
            <a:r>
              <a:rPr sz="2600" spc="10" dirty="0">
                <a:latin typeface="Calibri"/>
                <a:cs typeface="Calibri"/>
              </a:rPr>
              <a:t> </a:t>
            </a:r>
            <a:r>
              <a:rPr sz="2600" spc="-15" dirty="0">
                <a:latin typeface="Calibri"/>
                <a:cs typeface="Calibri"/>
              </a:rPr>
              <a:t>can</a:t>
            </a:r>
            <a:r>
              <a:rPr sz="2600" dirty="0">
                <a:latin typeface="Calibri"/>
                <a:cs typeface="Calibri"/>
              </a:rPr>
              <a:t> </a:t>
            </a:r>
            <a:r>
              <a:rPr sz="2600" spc="-5" dirty="0">
                <a:latin typeface="Calibri"/>
                <a:cs typeface="Calibri"/>
              </a:rPr>
              <a:t>only</a:t>
            </a:r>
            <a:r>
              <a:rPr sz="2600" dirty="0">
                <a:latin typeface="Calibri"/>
                <a:cs typeface="Calibri"/>
              </a:rPr>
              <a:t> </a:t>
            </a:r>
            <a:r>
              <a:rPr sz="2600" spc="-15" dirty="0">
                <a:latin typeface="Calibri"/>
                <a:cs typeface="Calibri"/>
              </a:rPr>
              <a:t>express</a:t>
            </a:r>
            <a:r>
              <a:rPr sz="2600" spc="-10" dirty="0">
                <a:latin typeface="Calibri"/>
                <a:cs typeface="Calibri"/>
              </a:rPr>
              <a:t> </a:t>
            </a:r>
            <a:r>
              <a:rPr sz="2600" spc="-5" dirty="0">
                <a:latin typeface="Calibri"/>
                <a:cs typeface="Calibri"/>
              </a:rPr>
              <a:t>their </a:t>
            </a:r>
            <a:r>
              <a:rPr sz="2600" dirty="0">
                <a:latin typeface="Calibri"/>
                <a:cs typeface="Calibri"/>
              </a:rPr>
              <a:t> </a:t>
            </a:r>
            <a:r>
              <a:rPr sz="2600" spc="-5" dirty="0">
                <a:latin typeface="Calibri"/>
                <a:cs typeface="Calibri"/>
              </a:rPr>
              <a:t>knowledge</a:t>
            </a:r>
            <a:r>
              <a:rPr sz="2600" spc="10" dirty="0">
                <a:latin typeface="Calibri"/>
                <a:cs typeface="Calibri"/>
              </a:rPr>
              <a:t> </a:t>
            </a:r>
            <a:r>
              <a:rPr sz="2600" spc="-5" dirty="0">
                <a:latin typeface="Calibri"/>
                <a:cs typeface="Calibri"/>
              </a:rPr>
              <a:t>in</a:t>
            </a:r>
            <a:r>
              <a:rPr sz="2600" spc="10" dirty="0">
                <a:latin typeface="Calibri"/>
                <a:cs typeface="Calibri"/>
              </a:rPr>
              <a:t> </a:t>
            </a:r>
            <a:r>
              <a:rPr sz="2600" spc="-5" dirty="0">
                <a:latin typeface="Calibri"/>
                <a:cs typeface="Calibri"/>
              </a:rPr>
              <a:t>a</a:t>
            </a:r>
            <a:r>
              <a:rPr sz="2600" dirty="0">
                <a:latin typeface="Calibri"/>
                <a:cs typeface="Calibri"/>
              </a:rPr>
              <a:t> </a:t>
            </a:r>
            <a:r>
              <a:rPr sz="2600" spc="-5" dirty="0">
                <a:latin typeface="Calibri"/>
                <a:cs typeface="Calibri"/>
              </a:rPr>
              <a:t>biased</a:t>
            </a:r>
            <a:r>
              <a:rPr sz="2600" spc="5" dirty="0">
                <a:latin typeface="Calibri"/>
                <a:cs typeface="Calibri"/>
              </a:rPr>
              <a:t> </a:t>
            </a:r>
            <a:r>
              <a:rPr sz="2600" spc="-5" dirty="0">
                <a:latin typeface="Calibri"/>
                <a:cs typeface="Calibri"/>
              </a:rPr>
              <a:t>manner or</a:t>
            </a:r>
            <a:r>
              <a:rPr sz="2600" spc="10" dirty="0">
                <a:latin typeface="Calibri"/>
                <a:cs typeface="Calibri"/>
              </a:rPr>
              <a:t> </a:t>
            </a:r>
            <a:r>
              <a:rPr sz="2600" spc="-15" dirty="0">
                <a:latin typeface="Calibri"/>
                <a:cs typeface="Calibri"/>
              </a:rPr>
              <a:t>are</a:t>
            </a:r>
            <a:r>
              <a:rPr sz="2600" spc="25" dirty="0">
                <a:latin typeface="Calibri"/>
                <a:cs typeface="Calibri"/>
              </a:rPr>
              <a:t> </a:t>
            </a:r>
            <a:r>
              <a:rPr sz="2600" spc="-15" dirty="0">
                <a:latin typeface="Calibri"/>
                <a:cs typeface="Calibri"/>
              </a:rPr>
              <a:t>harshly</a:t>
            </a:r>
            <a:r>
              <a:rPr sz="2600" dirty="0">
                <a:latin typeface="Calibri"/>
                <a:cs typeface="Calibri"/>
              </a:rPr>
              <a:t> </a:t>
            </a:r>
            <a:r>
              <a:rPr sz="2600" spc="-15" dirty="0">
                <a:latin typeface="Calibri"/>
                <a:cs typeface="Calibri"/>
              </a:rPr>
              <a:t>constricted</a:t>
            </a:r>
            <a:r>
              <a:rPr sz="2600" spc="35" dirty="0">
                <a:latin typeface="Calibri"/>
                <a:cs typeface="Calibri"/>
              </a:rPr>
              <a:t> </a:t>
            </a:r>
            <a:r>
              <a:rPr sz="2600" spc="-15" dirty="0">
                <a:latin typeface="Calibri"/>
                <a:cs typeface="Calibri"/>
              </a:rPr>
              <a:t>to</a:t>
            </a:r>
            <a:r>
              <a:rPr sz="2600" spc="5" dirty="0">
                <a:latin typeface="Calibri"/>
                <a:cs typeface="Calibri"/>
              </a:rPr>
              <a:t> </a:t>
            </a:r>
            <a:r>
              <a:rPr sz="2600" dirty="0">
                <a:latin typeface="Calibri"/>
                <a:cs typeface="Calibri"/>
              </a:rPr>
              <a:t>their</a:t>
            </a:r>
            <a:r>
              <a:rPr sz="2600" spc="5" dirty="0">
                <a:latin typeface="Calibri"/>
                <a:cs typeface="Calibri"/>
              </a:rPr>
              <a:t> </a:t>
            </a:r>
            <a:r>
              <a:rPr sz="2600" spc="-10" dirty="0">
                <a:latin typeface="Calibri"/>
                <a:cs typeface="Calibri"/>
              </a:rPr>
              <a:t>opinions.</a:t>
            </a:r>
            <a:endParaRPr sz="2600">
              <a:latin typeface="Calibri"/>
              <a:cs typeface="Calibri"/>
            </a:endParaRPr>
          </a:p>
          <a:p>
            <a:pPr marL="241300" marR="41275" indent="-228600">
              <a:lnSpc>
                <a:spcPct val="70100"/>
              </a:lnSpc>
              <a:spcBef>
                <a:spcPts val="994"/>
              </a:spcBef>
              <a:buFont typeface="Arial MT"/>
              <a:buChar char="•"/>
              <a:tabLst>
                <a:tab pos="241300" algn="l"/>
              </a:tabLst>
            </a:pPr>
            <a:r>
              <a:rPr sz="2600" spc="-5" dirty="0">
                <a:latin typeface="Calibri"/>
                <a:cs typeface="Calibri"/>
              </a:rPr>
              <a:t>cannot</a:t>
            </a:r>
            <a:r>
              <a:rPr sz="2600" spc="10" dirty="0">
                <a:latin typeface="Calibri"/>
                <a:cs typeface="Calibri"/>
              </a:rPr>
              <a:t> </a:t>
            </a:r>
            <a:r>
              <a:rPr sz="2600" spc="-5" dirty="0">
                <a:latin typeface="Calibri"/>
                <a:cs typeface="Calibri"/>
              </a:rPr>
              <a:t>be </a:t>
            </a:r>
            <a:r>
              <a:rPr sz="2600" spc="-10" dirty="0">
                <a:latin typeface="Calibri"/>
                <a:cs typeface="Calibri"/>
              </a:rPr>
              <a:t>applied</a:t>
            </a:r>
            <a:r>
              <a:rPr sz="2600" spc="-5" dirty="0">
                <a:latin typeface="Calibri"/>
                <a:cs typeface="Calibri"/>
              </a:rPr>
              <a:t> </a:t>
            </a:r>
            <a:r>
              <a:rPr sz="2600" dirty="0">
                <a:latin typeface="Calibri"/>
                <a:cs typeface="Calibri"/>
              </a:rPr>
              <a:t>if</a:t>
            </a:r>
            <a:r>
              <a:rPr sz="2600" spc="-10" dirty="0">
                <a:latin typeface="Calibri"/>
                <a:cs typeface="Calibri"/>
              </a:rPr>
              <a:t> </a:t>
            </a:r>
            <a:r>
              <a:rPr sz="2600" dirty="0">
                <a:latin typeface="Calibri"/>
                <a:cs typeface="Calibri"/>
              </a:rPr>
              <a:t>the</a:t>
            </a:r>
            <a:r>
              <a:rPr sz="2600" spc="-10" dirty="0">
                <a:latin typeface="Calibri"/>
                <a:cs typeface="Calibri"/>
              </a:rPr>
              <a:t> requirements</a:t>
            </a:r>
            <a:r>
              <a:rPr sz="2600" dirty="0">
                <a:latin typeface="Calibri"/>
                <a:cs typeface="Calibri"/>
              </a:rPr>
              <a:t> </a:t>
            </a:r>
            <a:r>
              <a:rPr sz="2600" spc="-15" dirty="0">
                <a:latin typeface="Calibri"/>
                <a:cs typeface="Calibri"/>
              </a:rPr>
              <a:t>require</a:t>
            </a:r>
            <a:r>
              <a:rPr sz="2600" dirty="0">
                <a:latin typeface="Calibri"/>
                <a:cs typeface="Calibri"/>
              </a:rPr>
              <a:t> a</a:t>
            </a:r>
            <a:r>
              <a:rPr sz="2600" spc="5" dirty="0">
                <a:latin typeface="Calibri"/>
                <a:cs typeface="Calibri"/>
              </a:rPr>
              <a:t> </a:t>
            </a:r>
            <a:r>
              <a:rPr sz="2600" spc="-10" dirty="0">
                <a:latin typeface="Calibri"/>
                <a:cs typeface="Calibri"/>
              </a:rPr>
              <a:t>fine-grained</a:t>
            </a:r>
            <a:r>
              <a:rPr sz="2600" spc="5" dirty="0">
                <a:latin typeface="Calibri"/>
                <a:cs typeface="Calibri"/>
              </a:rPr>
              <a:t> </a:t>
            </a:r>
            <a:r>
              <a:rPr sz="2600" spc="-10" dirty="0">
                <a:latin typeface="Calibri"/>
                <a:cs typeface="Calibri"/>
              </a:rPr>
              <a:t>level </a:t>
            </a:r>
            <a:r>
              <a:rPr sz="2600" spc="-5" dirty="0">
                <a:latin typeface="Calibri"/>
                <a:cs typeface="Calibri"/>
              </a:rPr>
              <a:t>of</a:t>
            </a:r>
            <a:r>
              <a:rPr sz="2600" dirty="0">
                <a:latin typeface="Calibri"/>
                <a:cs typeface="Calibri"/>
              </a:rPr>
              <a:t> </a:t>
            </a:r>
            <a:r>
              <a:rPr sz="2600" spc="-10" dirty="0">
                <a:latin typeface="Calibri"/>
                <a:cs typeface="Calibri"/>
              </a:rPr>
              <a:t>detail </a:t>
            </a:r>
            <a:r>
              <a:rPr sz="2600" spc="-575" dirty="0">
                <a:latin typeface="Calibri"/>
                <a:cs typeface="Calibri"/>
              </a:rPr>
              <a:t> </a:t>
            </a:r>
            <a:r>
              <a:rPr sz="2600" spc="-10" dirty="0">
                <a:latin typeface="Calibri"/>
                <a:cs typeface="Calibri"/>
              </a:rPr>
              <a:t>because</a:t>
            </a:r>
            <a:r>
              <a:rPr sz="2600" spc="-15" dirty="0">
                <a:latin typeface="Calibri"/>
                <a:cs typeface="Calibri"/>
              </a:rPr>
              <a:t> </a:t>
            </a:r>
            <a:r>
              <a:rPr sz="2600" spc="-5" dirty="0">
                <a:latin typeface="Calibri"/>
                <a:cs typeface="Calibri"/>
              </a:rPr>
              <a:t>this </a:t>
            </a:r>
            <a:r>
              <a:rPr sz="2600" spc="-10" dirty="0">
                <a:latin typeface="Calibri"/>
                <a:cs typeface="Calibri"/>
              </a:rPr>
              <a:t>would</a:t>
            </a:r>
            <a:r>
              <a:rPr sz="2600" spc="-5" dirty="0">
                <a:latin typeface="Calibri"/>
                <a:cs typeface="Calibri"/>
              </a:rPr>
              <a:t> </a:t>
            </a:r>
            <a:r>
              <a:rPr sz="2600" spc="-10" dirty="0">
                <a:latin typeface="Calibri"/>
                <a:cs typeface="Calibri"/>
              </a:rPr>
              <a:t>render</a:t>
            </a:r>
            <a:r>
              <a:rPr sz="2600" dirty="0">
                <a:latin typeface="Calibri"/>
                <a:cs typeface="Calibri"/>
              </a:rPr>
              <a:t> </a:t>
            </a:r>
            <a:r>
              <a:rPr sz="2600" spc="-5" dirty="0">
                <a:latin typeface="Calibri"/>
                <a:cs typeface="Calibri"/>
              </a:rPr>
              <a:t>the technique</a:t>
            </a:r>
            <a:r>
              <a:rPr sz="2600" spc="-10" dirty="0">
                <a:latin typeface="Calibri"/>
                <a:cs typeface="Calibri"/>
              </a:rPr>
              <a:t> very</a:t>
            </a:r>
            <a:r>
              <a:rPr sz="2600" dirty="0">
                <a:latin typeface="Calibri"/>
                <a:cs typeface="Calibri"/>
              </a:rPr>
              <a:t> </a:t>
            </a:r>
            <a:r>
              <a:rPr sz="2600" spc="-5" dirty="0">
                <a:latin typeface="Calibri"/>
                <a:cs typeface="Calibri"/>
              </a:rPr>
              <a:t>laborious.</a:t>
            </a:r>
            <a:endParaRPr sz="26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6786-5ACB-47FB-D26D-8BBC953C1F63}"/>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0CB69E2F-87C9-C8E6-683F-BA095A3AACA9}"/>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EAE43B66-AA3E-3CF7-2FCC-29DF2DD1B0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5068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3789-8559-1F15-6EB2-1116E76D3CB3}"/>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56AFB86C-633E-097B-CB72-F35015161C17}"/>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5E28AD8F-1C67-7C6A-E557-EA8F432040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1465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9356725" cy="695960"/>
          </a:xfrm>
          <a:prstGeom prst="rect">
            <a:avLst/>
          </a:prstGeom>
        </p:spPr>
        <p:txBody>
          <a:bodyPr vert="horz" wrap="square" lIns="0" tIns="12700" rIns="0" bIns="0" rtlCol="0">
            <a:spAutoFit/>
          </a:bodyPr>
          <a:lstStyle/>
          <a:p>
            <a:pPr marL="12700">
              <a:lnSpc>
                <a:spcPct val="100000"/>
              </a:lnSpc>
              <a:spcBef>
                <a:spcPts val="100"/>
              </a:spcBef>
            </a:pPr>
            <a:r>
              <a:rPr i="1" spc="-5" dirty="0">
                <a:latin typeface="Calibri Light"/>
                <a:cs typeface="Calibri Light"/>
              </a:rPr>
              <a:t>Analogy</a:t>
            </a:r>
            <a:r>
              <a:rPr i="1" spc="-30" dirty="0">
                <a:latin typeface="Calibri Light"/>
                <a:cs typeface="Calibri Light"/>
              </a:rPr>
              <a:t> </a:t>
            </a:r>
            <a:r>
              <a:rPr i="1" spc="-10" dirty="0">
                <a:latin typeface="Calibri Light"/>
                <a:cs typeface="Calibri Light"/>
              </a:rPr>
              <a:t>techniques</a:t>
            </a:r>
            <a:r>
              <a:rPr i="1" spc="-30" dirty="0">
                <a:latin typeface="Calibri Light"/>
                <a:cs typeface="Calibri Light"/>
              </a:rPr>
              <a:t> </a:t>
            </a:r>
            <a:r>
              <a:rPr i="1" spc="-5" dirty="0">
                <a:latin typeface="Calibri Light"/>
                <a:cs typeface="Calibri Light"/>
              </a:rPr>
              <a:t>(bionics/bisociations):</a:t>
            </a:r>
          </a:p>
        </p:txBody>
      </p:sp>
      <p:sp>
        <p:nvSpPr>
          <p:cNvPr id="3" name="object 3"/>
          <p:cNvSpPr txBox="1"/>
          <p:nvPr/>
        </p:nvSpPr>
        <p:spPr>
          <a:xfrm>
            <a:off x="916939" y="1736851"/>
            <a:ext cx="10325100" cy="4258945"/>
          </a:xfrm>
          <a:prstGeom prst="rect">
            <a:avLst/>
          </a:prstGeom>
        </p:spPr>
        <p:txBody>
          <a:bodyPr vert="horz" wrap="square" lIns="0" tIns="12065" rIns="0" bIns="0" rtlCol="0">
            <a:spAutoFit/>
          </a:bodyPr>
          <a:lstStyle/>
          <a:p>
            <a:pPr marL="241300" indent="-228600">
              <a:lnSpc>
                <a:spcPts val="2650"/>
              </a:lnSpc>
              <a:spcBef>
                <a:spcPts val="95"/>
              </a:spcBef>
              <a:buFont typeface="Arial MT"/>
              <a:buChar char="•"/>
              <a:tabLst>
                <a:tab pos="241300" algn="l"/>
              </a:tabLst>
            </a:pPr>
            <a:r>
              <a:rPr sz="2600" spc="-5" dirty="0">
                <a:latin typeface="Calibri"/>
                <a:cs typeface="Calibri"/>
              </a:rPr>
              <a:t>In </a:t>
            </a:r>
            <a:r>
              <a:rPr sz="2600" spc="-10" dirty="0">
                <a:latin typeface="Calibri"/>
                <a:cs typeface="Calibri"/>
              </a:rPr>
              <a:t>bionics,</a:t>
            </a:r>
            <a:r>
              <a:rPr sz="2600" spc="35" dirty="0">
                <a:latin typeface="Calibri"/>
                <a:cs typeface="Calibri"/>
              </a:rPr>
              <a:t> </a:t>
            </a:r>
            <a:r>
              <a:rPr sz="2600" spc="-10" dirty="0">
                <a:solidFill>
                  <a:srgbClr val="C00000"/>
                </a:solidFill>
                <a:latin typeface="Calibri"/>
                <a:cs typeface="Calibri"/>
              </a:rPr>
              <a:t>problems</a:t>
            </a:r>
            <a:r>
              <a:rPr sz="2600" spc="10" dirty="0">
                <a:solidFill>
                  <a:srgbClr val="C00000"/>
                </a:solidFill>
                <a:latin typeface="Calibri"/>
                <a:cs typeface="Calibri"/>
              </a:rPr>
              <a:t> </a:t>
            </a:r>
            <a:r>
              <a:rPr sz="2600" spc="-10" dirty="0">
                <a:latin typeface="Calibri"/>
                <a:cs typeface="Calibri"/>
              </a:rPr>
              <a:t>that</a:t>
            </a:r>
            <a:r>
              <a:rPr sz="2600" spc="20" dirty="0">
                <a:latin typeface="Calibri"/>
                <a:cs typeface="Calibri"/>
              </a:rPr>
              <a:t> </a:t>
            </a:r>
            <a:r>
              <a:rPr sz="2600" spc="-5" dirty="0">
                <a:latin typeface="Calibri"/>
                <a:cs typeface="Calibri"/>
              </a:rPr>
              <a:t>the</a:t>
            </a:r>
            <a:r>
              <a:rPr sz="2600" spc="5" dirty="0">
                <a:latin typeface="Calibri"/>
                <a:cs typeface="Calibri"/>
              </a:rPr>
              <a:t> </a:t>
            </a:r>
            <a:r>
              <a:rPr sz="2600" spc="-15" dirty="0">
                <a:latin typeface="Calibri"/>
                <a:cs typeface="Calibri"/>
              </a:rPr>
              <a:t>project</a:t>
            </a:r>
            <a:r>
              <a:rPr sz="2600" spc="25" dirty="0">
                <a:latin typeface="Calibri"/>
                <a:cs typeface="Calibri"/>
              </a:rPr>
              <a:t> </a:t>
            </a:r>
            <a:r>
              <a:rPr sz="2600" spc="-15" dirty="0">
                <a:latin typeface="Calibri"/>
                <a:cs typeface="Calibri"/>
              </a:rPr>
              <a:t>faces</a:t>
            </a:r>
            <a:r>
              <a:rPr sz="2600" dirty="0">
                <a:latin typeface="Calibri"/>
                <a:cs typeface="Calibri"/>
              </a:rPr>
              <a:t> </a:t>
            </a:r>
            <a:r>
              <a:rPr sz="2600" spc="-15" dirty="0">
                <a:latin typeface="Calibri"/>
                <a:cs typeface="Calibri"/>
              </a:rPr>
              <a:t>are</a:t>
            </a:r>
            <a:r>
              <a:rPr sz="2600" spc="15" dirty="0">
                <a:latin typeface="Calibri"/>
                <a:cs typeface="Calibri"/>
              </a:rPr>
              <a:t> </a:t>
            </a:r>
            <a:r>
              <a:rPr sz="2600" spc="-5" dirty="0">
                <a:solidFill>
                  <a:srgbClr val="C00000"/>
                </a:solidFill>
                <a:latin typeface="Calibri"/>
                <a:cs typeface="Calibri"/>
              </a:rPr>
              <a:t>mapped</a:t>
            </a:r>
            <a:r>
              <a:rPr sz="2600" spc="5" dirty="0">
                <a:solidFill>
                  <a:srgbClr val="C00000"/>
                </a:solidFill>
                <a:latin typeface="Calibri"/>
                <a:cs typeface="Calibri"/>
              </a:rPr>
              <a:t> </a:t>
            </a:r>
            <a:r>
              <a:rPr sz="2600" spc="-20" dirty="0">
                <a:solidFill>
                  <a:srgbClr val="C00000"/>
                </a:solidFill>
                <a:latin typeface="Calibri"/>
                <a:cs typeface="Calibri"/>
              </a:rPr>
              <a:t>to</a:t>
            </a:r>
            <a:r>
              <a:rPr sz="2600" spc="15" dirty="0">
                <a:solidFill>
                  <a:srgbClr val="C00000"/>
                </a:solidFill>
                <a:latin typeface="Calibri"/>
                <a:cs typeface="Calibri"/>
              </a:rPr>
              <a:t> </a:t>
            </a:r>
            <a:r>
              <a:rPr sz="2600" spc="-5" dirty="0">
                <a:solidFill>
                  <a:srgbClr val="C00000"/>
                </a:solidFill>
                <a:latin typeface="Calibri"/>
                <a:cs typeface="Calibri"/>
              </a:rPr>
              <a:t>an</a:t>
            </a:r>
            <a:r>
              <a:rPr sz="2600" spc="5" dirty="0">
                <a:solidFill>
                  <a:srgbClr val="C00000"/>
                </a:solidFill>
                <a:latin typeface="Calibri"/>
                <a:cs typeface="Calibri"/>
              </a:rPr>
              <a:t> </a:t>
            </a:r>
            <a:r>
              <a:rPr sz="2600" spc="-10" dirty="0">
                <a:solidFill>
                  <a:srgbClr val="C00000"/>
                </a:solidFill>
                <a:latin typeface="Calibri"/>
                <a:cs typeface="Calibri"/>
              </a:rPr>
              <a:t>analogous</a:t>
            </a:r>
            <a:endParaRPr sz="2600">
              <a:latin typeface="Calibri"/>
              <a:cs typeface="Calibri"/>
            </a:endParaRPr>
          </a:p>
          <a:p>
            <a:pPr marL="241300" marR="117475">
              <a:lnSpc>
                <a:spcPct val="70000"/>
              </a:lnSpc>
              <a:spcBef>
                <a:spcPts val="470"/>
              </a:spcBef>
            </a:pPr>
            <a:r>
              <a:rPr sz="2600" spc="-10" dirty="0">
                <a:solidFill>
                  <a:srgbClr val="C00000"/>
                </a:solidFill>
                <a:latin typeface="Calibri"/>
                <a:cs typeface="Calibri"/>
              </a:rPr>
              <a:t>situation</a:t>
            </a:r>
            <a:r>
              <a:rPr sz="2600" spc="30" dirty="0">
                <a:solidFill>
                  <a:srgbClr val="C00000"/>
                </a:solidFill>
                <a:latin typeface="Calibri"/>
                <a:cs typeface="Calibri"/>
              </a:rPr>
              <a:t> </a:t>
            </a:r>
            <a:r>
              <a:rPr sz="2600" spc="-10" dirty="0">
                <a:solidFill>
                  <a:srgbClr val="C00000"/>
                </a:solidFill>
                <a:latin typeface="Calibri"/>
                <a:cs typeface="Calibri"/>
              </a:rPr>
              <a:t>occurring</a:t>
            </a:r>
            <a:r>
              <a:rPr sz="2600" spc="55" dirty="0">
                <a:solidFill>
                  <a:srgbClr val="C00000"/>
                </a:solidFill>
                <a:latin typeface="Calibri"/>
                <a:cs typeface="Calibri"/>
              </a:rPr>
              <a:t> </a:t>
            </a:r>
            <a:r>
              <a:rPr sz="2600" spc="-5" dirty="0">
                <a:solidFill>
                  <a:srgbClr val="C00000"/>
                </a:solidFill>
                <a:latin typeface="Calibri"/>
                <a:cs typeface="Calibri"/>
              </a:rPr>
              <a:t>in</a:t>
            </a:r>
            <a:r>
              <a:rPr sz="2600" spc="10" dirty="0">
                <a:solidFill>
                  <a:srgbClr val="C00000"/>
                </a:solidFill>
                <a:latin typeface="Calibri"/>
                <a:cs typeface="Calibri"/>
              </a:rPr>
              <a:t> </a:t>
            </a:r>
            <a:r>
              <a:rPr sz="2600" spc="-15" dirty="0">
                <a:solidFill>
                  <a:srgbClr val="C00000"/>
                </a:solidFill>
                <a:latin typeface="Calibri"/>
                <a:cs typeface="Calibri"/>
              </a:rPr>
              <a:t>nature</a:t>
            </a:r>
            <a:r>
              <a:rPr sz="2600" spc="-15" dirty="0">
                <a:latin typeface="Calibri"/>
                <a:cs typeface="Calibri"/>
              </a:rPr>
              <a:t>,</a:t>
            </a:r>
            <a:r>
              <a:rPr sz="2600" spc="20" dirty="0">
                <a:latin typeface="Calibri"/>
                <a:cs typeface="Calibri"/>
              </a:rPr>
              <a:t> </a:t>
            </a:r>
            <a:r>
              <a:rPr sz="2600" spc="-5" dirty="0">
                <a:latin typeface="Calibri"/>
                <a:cs typeface="Calibri"/>
              </a:rPr>
              <a:t>and</a:t>
            </a:r>
            <a:r>
              <a:rPr sz="2600" spc="10" dirty="0">
                <a:latin typeface="Calibri"/>
                <a:cs typeface="Calibri"/>
              </a:rPr>
              <a:t> </a:t>
            </a:r>
            <a:r>
              <a:rPr sz="2600" spc="-5" dirty="0">
                <a:latin typeface="Calibri"/>
                <a:cs typeface="Calibri"/>
              </a:rPr>
              <a:t>the</a:t>
            </a:r>
            <a:r>
              <a:rPr sz="2600" spc="5" dirty="0">
                <a:latin typeface="Calibri"/>
                <a:cs typeface="Calibri"/>
              </a:rPr>
              <a:t> </a:t>
            </a:r>
            <a:r>
              <a:rPr sz="2600" spc="-10" dirty="0">
                <a:latin typeface="Calibri"/>
                <a:cs typeface="Calibri"/>
              </a:rPr>
              <a:t>solutions</a:t>
            </a:r>
            <a:r>
              <a:rPr sz="2600" spc="15" dirty="0">
                <a:latin typeface="Calibri"/>
                <a:cs typeface="Calibri"/>
              </a:rPr>
              <a:t> </a:t>
            </a:r>
            <a:r>
              <a:rPr sz="2600" spc="-15" dirty="0">
                <a:latin typeface="Calibri"/>
                <a:cs typeface="Calibri"/>
              </a:rPr>
              <a:t>nature</a:t>
            </a:r>
            <a:r>
              <a:rPr sz="2600" spc="15" dirty="0">
                <a:latin typeface="Calibri"/>
                <a:cs typeface="Calibri"/>
              </a:rPr>
              <a:t> </a:t>
            </a:r>
            <a:r>
              <a:rPr sz="2600" spc="-10" dirty="0">
                <a:latin typeface="Calibri"/>
                <a:cs typeface="Calibri"/>
              </a:rPr>
              <a:t>provides</a:t>
            </a:r>
            <a:r>
              <a:rPr sz="2600" spc="15" dirty="0">
                <a:latin typeface="Calibri"/>
                <a:cs typeface="Calibri"/>
              </a:rPr>
              <a:t> </a:t>
            </a:r>
            <a:r>
              <a:rPr sz="2600" spc="-20" dirty="0">
                <a:latin typeface="Calibri"/>
                <a:cs typeface="Calibri"/>
              </a:rPr>
              <a:t>are</a:t>
            </a:r>
            <a:r>
              <a:rPr sz="2600" spc="20" dirty="0">
                <a:latin typeface="Calibri"/>
                <a:cs typeface="Calibri"/>
              </a:rPr>
              <a:t> </a:t>
            </a:r>
            <a:r>
              <a:rPr sz="2600" spc="-10" dirty="0">
                <a:latin typeface="Calibri"/>
                <a:cs typeface="Calibri"/>
              </a:rPr>
              <a:t>sought </a:t>
            </a:r>
            <a:r>
              <a:rPr sz="2600" spc="-575" dirty="0">
                <a:latin typeface="Calibri"/>
                <a:cs typeface="Calibri"/>
              </a:rPr>
              <a:t> </a:t>
            </a:r>
            <a:r>
              <a:rPr sz="2600" dirty="0">
                <a:latin typeface="Calibri"/>
                <a:cs typeface="Calibri"/>
              </a:rPr>
              <a:t>and</a:t>
            </a:r>
            <a:r>
              <a:rPr sz="2600" spc="-10" dirty="0">
                <a:latin typeface="Calibri"/>
                <a:cs typeface="Calibri"/>
              </a:rPr>
              <a:t> </a:t>
            </a:r>
            <a:r>
              <a:rPr sz="2600" dirty="0">
                <a:latin typeface="Calibri"/>
                <a:cs typeface="Calibri"/>
              </a:rPr>
              <a:t>then</a:t>
            </a:r>
            <a:r>
              <a:rPr sz="2600" spc="-10" dirty="0">
                <a:latin typeface="Calibri"/>
                <a:cs typeface="Calibri"/>
              </a:rPr>
              <a:t> </a:t>
            </a:r>
            <a:r>
              <a:rPr sz="2600" dirty="0">
                <a:latin typeface="Calibri"/>
                <a:cs typeface="Calibri"/>
              </a:rPr>
              <a:t>mapped</a:t>
            </a:r>
            <a:r>
              <a:rPr sz="2600" spc="-15" dirty="0">
                <a:latin typeface="Calibri"/>
                <a:cs typeface="Calibri"/>
              </a:rPr>
              <a:t> </a:t>
            </a:r>
            <a:r>
              <a:rPr sz="2600" spc="-5" dirty="0">
                <a:latin typeface="Calibri"/>
                <a:cs typeface="Calibri"/>
              </a:rPr>
              <a:t>back </a:t>
            </a:r>
            <a:r>
              <a:rPr sz="2600" spc="-15" dirty="0">
                <a:latin typeface="Calibri"/>
                <a:cs typeface="Calibri"/>
              </a:rPr>
              <a:t>to</a:t>
            </a:r>
            <a:r>
              <a:rPr sz="2600" spc="5" dirty="0">
                <a:latin typeface="Calibri"/>
                <a:cs typeface="Calibri"/>
              </a:rPr>
              <a:t> </a:t>
            </a:r>
            <a:r>
              <a:rPr sz="2600" dirty="0">
                <a:latin typeface="Calibri"/>
                <a:cs typeface="Calibri"/>
              </a:rPr>
              <a:t>the </a:t>
            </a:r>
            <a:r>
              <a:rPr sz="2600" spc="-10" dirty="0">
                <a:latin typeface="Calibri"/>
                <a:cs typeface="Calibri"/>
              </a:rPr>
              <a:t>project.</a:t>
            </a:r>
            <a:endParaRPr sz="2600">
              <a:latin typeface="Calibri"/>
              <a:cs typeface="Calibri"/>
            </a:endParaRPr>
          </a:p>
          <a:p>
            <a:pPr marL="241300" indent="-228600">
              <a:lnSpc>
                <a:spcPts val="2650"/>
              </a:lnSpc>
              <a:spcBef>
                <a:spcPts val="65"/>
              </a:spcBef>
              <a:buFont typeface="Arial MT"/>
              <a:buChar char="•"/>
              <a:tabLst>
                <a:tab pos="241300" algn="l"/>
              </a:tabLst>
            </a:pPr>
            <a:r>
              <a:rPr sz="2600" spc="-5" dirty="0">
                <a:latin typeface="Calibri"/>
                <a:cs typeface="Calibri"/>
              </a:rPr>
              <a:t>In </a:t>
            </a:r>
            <a:r>
              <a:rPr sz="2600" spc="-10" dirty="0">
                <a:latin typeface="Calibri"/>
                <a:cs typeface="Calibri"/>
              </a:rPr>
              <a:t>bisociation,</a:t>
            </a:r>
            <a:r>
              <a:rPr sz="2600" spc="25"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analogies</a:t>
            </a:r>
            <a:r>
              <a:rPr sz="2600" spc="45" dirty="0">
                <a:latin typeface="Calibri"/>
                <a:cs typeface="Calibri"/>
              </a:rPr>
              <a:t> </a:t>
            </a:r>
            <a:r>
              <a:rPr sz="2600" spc="-5" dirty="0">
                <a:solidFill>
                  <a:srgbClr val="C00000"/>
                </a:solidFill>
                <a:latin typeface="Calibri"/>
                <a:cs typeface="Calibri"/>
              </a:rPr>
              <a:t>need</a:t>
            </a:r>
            <a:r>
              <a:rPr sz="2600" spc="-10" dirty="0">
                <a:solidFill>
                  <a:srgbClr val="C00000"/>
                </a:solidFill>
                <a:latin typeface="Calibri"/>
                <a:cs typeface="Calibri"/>
              </a:rPr>
              <a:t> </a:t>
            </a:r>
            <a:r>
              <a:rPr sz="2600" spc="-5" dirty="0">
                <a:solidFill>
                  <a:srgbClr val="C00000"/>
                </a:solidFill>
                <a:latin typeface="Calibri"/>
                <a:cs typeface="Calibri"/>
              </a:rPr>
              <a:t>not</a:t>
            </a:r>
            <a:r>
              <a:rPr sz="2600" spc="10" dirty="0">
                <a:solidFill>
                  <a:srgbClr val="C00000"/>
                </a:solidFill>
                <a:latin typeface="Calibri"/>
                <a:cs typeface="Calibri"/>
              </a:rPr>
              <a:t> </a:t>
            </a:r>
            <a:r>
              <a:rPr sz="2600" spc="-15" dirty="0">
                <a:solidFill>
                  <a:srgbClr val="C00000"/>
                </a:solidFill>
                <a:latin typeface="Calibri"/>
                <a:cs typeface="Calibri"/>
              </a:rPr>
              <a:t>originate</a:t>
            </a:r>
            <a:r>
              <a:rPr sz="2600" spc="55" dirty="0">
                <a:solidFill>
                  <a:srgbClr val="C00000"/>
                </a:solidFill>
                <a:latin typeface="Calibri"/>
                <a:cs typeface="Calibri"/>
              </a:rPr>
              <a:t> </a:t>
            </a:r>
            <a:r>
              <a:rPr sz="2600" spc="-5" dirty="0">
                <a:solidFill>
                  <a:srgbClr val="C00000"/>
                </a:solidFill>
                <a:latin typeface="Calibri"/>
                <a:cs typeface="Calibri"/>
              </a:rPr>
              <a:t>in</a:t>
            </a:r>
            <a:r>
              <a:rPr sz="2600" spc="10" dirty="0">
                <a:solidFill>
                  <a:srgbClr val="C00000"/>
                </a:solidFill>
                <a:latin typeface="Calibri"/>
                <a:cs typeface="Calibri"/>
              </a:rPr>
              <a:t> </a:t>
            </a:r>
            <a:r>
              <a:rPr sz="2600" spc="-15" dirty="0">
                <a:solidFill>
                  <a:srgbClr val="C00000"/>
                </a:solidFill>
                <a:latin typeface="Calibri"/>
                <a:cs typeface="Calibri"/>
              </a:rPr>
              <a:t>nature</a:t>
            </a:r>
            <a:r>
              <a:rPr sz="2600" spc="-15" dirty="0">
                <a:latin typeface="Calibri"/>
                <a:cs typeface="Calibri"/>
              </a:rPr>
              <a:t>.</a:t>
            </a:r>
            <a:r>
              <a:rPr sz="2600" spc="10" dirty="0">
                <a:latin typeface="Calibri"/>
                <a:cs typeface="Calibri"/>
              </a:rPr>
              <a:t> </a:t>
            </a:r>
            <a:r>
              <a:rPr sz="2600" spc="-5" dirty="0">
                <a:latin typeface="Calibri"/>
                <a:cs typeface="Calibri"/>
              </a:rPr>
              <a:t>These</a:t>
            </a:r>
            <a:r>
              <a:rPr sz="2600" spc="-10" dirty="0">
                <a:latin typeface="Calibri"/>
                <a:cs typeface="Calibri"/>
              </a:rPr>
              <a:t> </a:t>
            </a:r>
            <a:r>
              <a:rPr sz="2600" spc="-5" dirty="0">
                <a:latin typeface="Calibri"/>
                <a:cs typeface="Calibri"/>
              </a:rPr>
              <a:t>techniques</a:t>
            </a:r>
            <a:endParaRPr sz="2600">
              <a:latin typeface="Calibri"/>
              <a:cs typeface="Calibri"/>
            </a:endParaRPr>
          </a:p>
          <a:p>
            <a:pPr marL="241300">
              <a:lnSpc>
                <a:spcPts val="2185"/>
              </a:lnSpc>
            </a:pPr>
            <a:r>
              <a:rPr sz="2600" spc="-5" dirty="0">
                <a:latin typeface="Calibri"/>
                <a:cs typeface="Calibri"/>
              </a:rPr>
              <a:t>assume</a:t>
            </a:r>
            <a:r>
              <a:rPr sz="2600" spc="-15" dirty="0">
                <a:latin typeface="Calibri"/>
                <a:cs typeface="Calibri"/>
              </a:rPr>
              <a:t> </a:t>
            </a:r>
            <a:r>
              <a:rPr sz="2600" spc="-10" dirty="0">
                <a:latin typeface="Calibri"/>
                <a:cs typeface="Calibri"/>
              </a:rPr>
              <a:t>that</a:t>
            </a:r>
            <a:r>
              <a:rPr sz="2600" spc="10" dirty="0">
                <a:latin typeface="Calibri"/>
                <a:cs typeface="Calibri"/>
              </a:rPr>
              <a:t> </a:t>
            </a:r>
            <a:r>
              <a:rPr sz="2600" spc="-5" dirty="0">
                <a:latin typeface="Calibri"/>
                <a:cs typeface="Calibri"/>
              </a:rPr>
              <a:t>each</a:t>
            </a:r>
            <a:r>
              <a:rPr sz="2600" spc="5" dirty="0">
                <a:latin typeface="Calibri"/>
                <a:cs typeface="Calibri"/>
              </a:rPr>
              <a:t> </a:t>
            </a:r>
            <a:r>
              <a:rPr sz="2600" spc="-10" dirty="0">
                <a:latin typeface="Calibri"/>
                <a:cs typeface="Calibri"/>
              </a:rPr>
              <a:t>participant</a:t>
            </a:r>
            <a:r>
              <a:rPr sz="2600" spc="25" dirty="0">
                <a:latin typeface="Calibri"/>
                <a:cs typeface="Calibri"/>
              </a:rPr>
              <a:t> </a:t>
            </a:r>
            <a:r>
              <a:rPr sz="2600" spc="-5" dirty="0">
                <a:latin typeface="Calibri"/>
                <a:cs typeface="Calibri"/>
              </a:rPr>
              <a:t>is</a:t>
            </a:r>
            <a:r>
              <a:rPr sz="2600" spc="5" dirty="0">
                <a:latin typeface="Calibri"/>
                <a:cs typeface="Calibri"/>
              </a:rPr>
              <a:t> </a:t>
            </a:r>
            <a:r>
              <a:rPr sz="2600" spc="-5" dirty="0">
                <a:latin typeface="Calibri"/>
                <a:cs typeface="Calibri"/>
              </a:rPr>
              <a:t>capable</a:t>
            </a:r>
            <a:r>
              <a:rPr sz="2600" spc="20" dirty="0">
                <a:latin typeface="Calibri"/>
                <a:cs typeface="Calibri"/>
              </a:rPr>
              <a:t> </a:t>
            </a:r>
            <a:r>
              <a:rPr sz="2600" spc="-5" dirty="0">
                <a:latin typeface="Calibri"/>
                <a:cs typeface="Calibri"/>
              </a:rPr>
              <a:t>of</a:t>
            </a:r>
            <a:r>
              <a:rPr sz="2600" dirty="0">
                <a:latin typeface="Calibri"/>
                <a:cs typeface="Calibri"/>
              </a:rPr>
              <a:t> </a:t>
            </a:r>
            <a:r>
              <a:rPr sz="2600" spc="-5" dirty="0">
                <a:latin typeface="Calibri"/>
                <a:cs typeface="Calibri"/>
              </a:rPr>
              <a:t>analogous</a:t>
            </a:r>
            <a:r>
              <a:rPr sz="2600" spc="30" dirty="0">
                <a:latin typeface="Calibri"/>
                <a:cs typeface="Calibri"/>
              </a:rPr>
              <a:t> </a:t>
            </a:r>
            <a:r>
              <a:rPr sz="2600" dirty="0">
                <a:latin typeface="Calibri"/>
                <a:cs typeface="Calibri"/>
              </a:rPr>
              <a:t>thinking,</a:t>
            </a:r>
            <a:r>
              <a:rPr sz="2600" spc="5" dirty="0">
                <a:latin typeface="Calibri"/>
                <a:cs typeface="Calibri"/>
              </a:rPr>
              <a:t> </a:t>
            </a:r>
            <a:r>
              <a:rPr sz="2600" spc="-10" dirty="0">
                <a:latin typeface="Calibri"/>
                <a:cs typeface="Calibri"/>
              </a:rPr>
              <a:t>that</a:t>
            </a:r>
            <a:r>
              <a:rPr sz="2600" spc="10" dirty="0">
                <a:latin typeface="Calibri"/>
                <a:cs typeface="Calibri"/>
              </a:rPr>
              <a:t> </a:t>
            </a:r>
            <a:r>
              <a:rPr sz="2600" spc="-5" dirty="0">
                <a:latin typeface="Calibri"/>
                <a:cs typeface="Calibri"/>
              </a:rPr>
              <a:t>a</a:t>
            </a:r>
            <a:r>
              <a:rPr sz="2600" dirty="0">
                <a:latin typeface="Calibri"/>
                <a:cs typeface="Calibri"/>
              </a:rPr>
              <a:t> </a:t>
            </a:r>
            <a:r>
              <a:rPr sz="2600" spc="-5" dirty="0">
                <a:latin typeface="Calibri"/>
                <a:cs typeface="Calibri"/>
              </a:rPr>
              <a:t>lot</a:t>
            </a:r>
            <a:r>
              <a:rPr sz="2600" spc="20" dirty="0">
                <a:latin typeface="Calibri"/>
                <a:cs typeface="Calibri"/>
              </a:rPr>
              <a:t> </a:t>
            </a:r>
            <a:r>
              <a:rPr sz="2600" spc="-10" dirty="0">
                <a:latin typeface="Calibri"/>
                <a:cs typeface="Calibri"/>
              </a:rPr>
              <a:t>of</a:t>
            </a:r>
            <a:endParaRPr sz="2600">
              <a:latin typeface="Calibri"/>
              <a:cs typeface="Calibri"/>
            </a:endParaRPr>
          </a:p>
          <a:p>
            <a:pPr marL="241300" marR="228600">
              <a:lnSpc>
                <a:spcPct val="70000"/>
              </a:lnSpc>
              <a:spcBef>
                <a:spcPts val="470"/>
              </a:spcBef>
            </a:pPr>
            <a:r>
              <a:rPr sz="2600" spc="-5" dirty="0">
                <a:latin typeface="Calibri"/>
                <a:cs typeface="Calibri"/>
              </a:rPr>
              <a:t>time</a:t>
            </a:r>
            <a:r>
              <a:rPr sz="2600" dirty="0">
                <a:latin typeface="Calibri"/>
                <a:cs typeface="Calibri"/>
              </a:rPr>
              <a:t> </a:t>
            </a:r>
            <a:r>
              <a:rPr sz="2600" spc="-5" dirty="0">
                <a:latin typeface="Calibri"/>
                <a:cs typeface="Calibri"/>
              </a:rPr>
              <a:t>is</a:t>
            </a:r>
            <a:r>
              <a:rPr sz="2600" spc="10" dirty="0">
                <a:latin typeface="Calibri"/>
                <a:cs typeface="Calibri"/>
              </a:rPr>
              <a:t> </a:t>
            </a:r>
            <a:r>
              <a:rPr sz="2600" spc="-15" dirty="0">
                <a:latin typeface="Calibri"/>
                <a:cs typeface="Calibri"/>
              </a:rPr>
              <a:t>available,</a:t>
            </a:r>
            <a:r>
              <a:rPr sz="2600" spc="30" dirty="0">
                <a:latin typeface="Calibri"/>
                <a:cs typeface="Calibri"/>
              </a:rPr>
              <a:t> </a:t>
            </a:r>
            <a:r>
              <a:rPr sz="2600" spc="-5" dirty="0">
                <a:latin typeface="Calibri"/>
                <a:cs typeface="Calibri"/>
              </a:rPr>
              <a:t>and</a:t>
            </a:r>
            <a:r>
              <a:rPr sz="2600" spc="5" dirty="0">
                <a:latin typeface="Calibri"/>
                <a:cs typeface="Calibri"/>
              </a:rPr>
              <a:t> </a:t>
            </a:r>
            <a:r>
              <a:rPr sz="2600" spc="-10" dirty="0">
                <a:latin typeface="Calibri"/>
                <a:cs typeface="Calibri"/>
              </a:rPr>
              <a:t>that</a:t>
            </a:r>
            <a:r>
              <a:rPr sz="2600" spc="15" dirty="0">
                <a:latin typeface="Calibri"/>
                <a:cs typeface="Calibri"/>
              </a:rPr>
              <a:t> </a:t>
            </a:r>
            <a:r>
              <a:rPr sz="2600" spc="-5" dirty="0">
                <a:latin typeface="Calibri"/>
                <a:cs typeface="Calibri"/>
              </a:rPr>
              <a:t>the</a:t>
            </a:r>
            <a:r>
              <a:rPr sz="2600" spc="10" dirty="0">
                <a:latin typeface="Calibri"/>
                <a:cs typeface="Calibri"/>
              </a:rPr>
              <a:t> </a:t>
            </a:r>
            <a:r>
              <a:rPr sz="2600" spc="-10" dirty="0">
                <a:latin typeface="Calibri"/>
                <a:cs typeface="Calibri"/>
              </a:rPr>
              <a:t>participants</a:t>
            </a:r>
            <a:r>
              <a:rPr sz="2600" spc="35" dirty="0">
                <a:latin typeface="Calibri"/>
                <a:cs typeface="Calibri"/>
              </a:rPr>
              <a:t> </a:t>
            </a:r>
            <a:r>
              <a:rPr sz="2600" spc="-20" dirty="0">
                <a:latin typeface="Calibri"/>
                <a:cs typeface="Calibri"/>
              </a:rPr>
              <a:t>have</a:t>
            </a:r>
            <a:r>
              <a:rPr sz="2600" spc="20" dirty="0">
                <a:latin typeface="Calibri"/>
                <a:cs typeface="Calibri"/>
              </a:rPr>
              <a:t> </a:t>
            </a:r>
            <a:r>
              <a:rPr sz="2600" spc="-5" dirty="0">
                <a:latin typeface="Calibri"/>
                <a:cs typeface="Calibri"/>
              </a:rPr>
              <a:t>an</a:t>
            </a:r>
            <a:r>
              <a:rPr sz="2600" spc="5" dirty="0">
                <a:latin typeface="Calibri"/>
                <a:cs typeface="Calibri"/>
              </a:rPr>
              <a:t> </a:t>
            </a:r>
            <a:r>
              <a:rPr sz="2600" spc="-5" dirty="0">
                <a:latin typeface="Calibri"/>
                <a:cs typeface="Calibri"/>
              </a:rPr>
              <a:t>in-depth</a:t>
            </a:r>
            <a:r>
              <a:rPr sz="2600" spc="5" dirty="0">
                <a:latin typeface="Calibri"/>
                <a:cs typeface="Calibri"/>
              </a:rPr>
              <a:t> </a:t>
            </a:r>
            <a:r>
              <a:rPr sz="2600" spc="-10" dirty="0">
                <a:latin typeface="Calibri"/>
                <a:cs typeface="Calibri"/>
              </a:rPr>
              <a:t>knowledge</a:t>
            </a:r>
            <a:r>
              <a:rPr sz="2600" spc="15" dirty="0">
                <a:latin typeface="Calibri"/>
                <a:cs typeface="Calibri"/>
              </a:rPr>
              <a:t> </a:t>
            </a:r>
            <a:r>
              <a:rPr sz="2600" spc="-10" dirty="0">
                <a:latin typeface="Calibri"/>
                <a:cs typeface="Calibri"/>
              </a:rPr>
              <a:t>of </a:t>
            </a:r>
            <a:r>
              <a:rPr sz="2600" spc="-570" dirty="0">
                <a:latin typeface="Calibri"/>
                <a:cs typeface="Calibri"/>
              </a:rPr>
              <a:t> </a:t>
            </a:r>
            <a:r>
              <a:rPr sz="2600" spc="-5" dirty="0">
                <a:latin typeface="Calibri"/>
                <a:cs typeface="Calibri"/>
              </a:rPr>
              <a:t>the </a:t>
            </a:r>
            <a:r>
              <a:rPr sz="2600" spc="-10" dirty="0">
                <a:latin typeface="Calibri"/>
                <a:cs typeface="Calibri"/>
              </a:rPr>
              <a:t>domain</a:t>
            </a:r>
            <a:r>
              <a:rPr sz="2600" spc="10" dirty="0">
                <a:latin typeface="Calibri"/>
                <a:cs typeface="Calibri"/>
              </a:rPr>
              <a:t> </a:t>
            </a:r>
            <a:r>
              <a:rPr sz="2600" spc="-5" dirty="0">
                <a:latin typeface="Calibri"/>
                <a:cs typeface="Calibri"/>
              </a:rPr>
              <a:t>with</a:t>
            </a:r>
            <a:r>
              <a:rPr sz="2600" spc="5" dirty="0">
                <a:latin typeface="Calibri"/>
                <a:cs typeface="Calibri"/>
              </a:rPr>
              <a:t> </a:t>
            </a:r>
            <a:r>
              <a:rPr sz="2600" spc="-5" dirty="0">
                <a:latin typeface="Calibri"/>
                <a:cs typeface="Calibri"/>
              </a:rPr>
              <a:t>which</a:t>
            </a:r>
            <a:r>
              <a:rPr sz="2600" dirty="0">
                <a:latin typeface="Calibri"/>
                <a:cs typeface="Calibri"/>
              </a:rPr>
              <a:t> </a:t>
            </a:r>
            <a:r>
              <a:rPr sz="2600" spc="-5" dirty="0">
                <a:latin typeface="Calibri"/>
                <a:cs typeface="Calibri"/>
              </a:rPr>
              <a:t>an</a:t>
            </a:r>
            <a:r>
              <a:rPr sz="2600" spc="15" dirty="0">
                <a:latin typeface="Calibri"/>
                <a:cs typeface="Calibri"/>
              </a:rPr>
              <a:t> </a:t>
            </a:r>
            <a:r>
              <a:rPr sz="2600" spc="-5" dirty="0">
                <a:latin typeface="Calibri"/>
                <a:cs typeface="Calibri"/>
              </a:rPr>
              <a:t>analogy</a:t>
            </a:r>
            <a:r>
              <a:rPr sz="2600" spc="10" dirty="0">
                <a:latin typeface="Calibri"/>
                <a:cs typeface="Calibri"/>
              </a:rPr>
              <a:t> </a:t>
            </a:r>
            <a:r>
              <a:rPr sz="2600" spc="-5" dirty="0">
                <a:latin typeface="Calibri"/>
                <a:cs typeface="Calibri"/>
              </a:rPr>
              <a:t>will</a:t>
            </a:r>
            <a:r>
              <a:rPr sz="2600" spc="15" dirty="0">
                <a:latin typeface="Calibri"/>
                <a:cs typeface="Calibri"/>
              </a:rPr>
              <a:t> </a:t>
            </a:r>
            <a:r>
              <a:rPr sz="2600" spc="-5" dirty="0">
                <a:latin typeface="Calibri"/>
                <a:cs typeface="Calibri"/>
              </a:rPr>
              <a:t>be </a:t>
            </a:r>
            <a:r>
              <a:rPr sz="2600" spc="-20" dirty="0">
                <a:latin typeface="Calibri"/>
                <a:cs typeface="Calibri"/>
              </a:rPr>
              <a:t>drawn.</a:t>
            </a:r>
            <a:endParaRPr sz="2600">
              <a:latin typeface="Calibri"/>
              <a:cs typeface="Calibri"/>
            </a:endParaRPr>
          </a:p>
          <a:p>
            <a:pPr marL="241300" indent="-228600">
              <a:lnSpc>
                <a:spcPct val="100000"/>
              </a:lnSpc>
              <a:spcBef>
                <a:spcPts val="60"/>
              </a:spcBef>
              <a:buFont typeface="Arial MT"/>
              <a:buChar char="•"/>
              <a:tabLst>
                <a:tab pos="241300" algn="l"/>
              </a:tabLst>
            </a:pPr>
            <a:r>
              <a:rPr sz="2600" spc="-5" dirty="0">
                <a:latin typeface="Calibri"/>
                <a:cs typeface="Calibri"/>
              </a:rPr>
              <a:t>Analogy</a:t>
            </a:r>
            <a:r>
              <a:rPr sz="2600" dirty="0">
                <a:latin typeface="Calibri"/>
                <a:cs typeface="Calibri"/>
              </a:rPr>
              <a:t> </a:t>
            </a:r>
            <a:r>
              <a:rPr sz="2600" spc="-5" dirty="0">
                <a:latin typeface="Calibri"/>
                <a:cs typeface="Calibri"/>
              </a:rPr>
              <a:t>techniques</a:t>
            </a:r>
            <a:r>
              <a:rPr sz="2600" spc="-20" dirty="0">
                <a:latin typeface="Calibri"/>
                <a:cs typeface="Calibri"/>
              </a:rPr>
              <a:t> </a:t>
            </a:r>
            <a:r>
              <a:rPr sz="2600" spc="-15" dirty="0">
                <a:latin typeface="Calibri"/>
                <a:cs typeface="Calibri"/>
              </a:rPr>
              <a:t>can</a:t>
            </a:r>
            <a:r>
              <a:rPr sz="2600" spc="5" dirty="0">
                <a:latin typeface="Calibri"/>
                <a:cs typeface="Calibri"/>
              </a:rPr>
              <a:t> </a:t>
            </a:r>
            <a:r>
              <a:rPr sz="2600" spc="-5" dirty="0">
                <a:latin typeface="Calibri"/>
                <a:cs typeface="Calibri"/>
              </a:rPr>
              <a:t>be</a:t>
            </a:r>
            <a:r>
              <a:rPr sz="2600" dirty="0">
                <a:latin typeface="Calibri"/>
                <a:cs typeface="Calibri"/>
              </a:rPr>
              <a:t> </a:t>
            </a:r>
            <a:r>
              <a:rPr sz="2600" spc="-5" dirty="0">
                <a:latin typeface="Calibri"/>
                <a:cs typeface="Calibri"/>
              </a:rPr>
              <a:t>applied</a:t>
            </a:r>
            <a:r>
              <a:rPr sz="2600" dirty="0">
                <a:latin typeface="Calibri"/>
                <a:cs typeface="Calibri"/>
              </a:rPr>
              <a:t> </a:t>
            </a:r>
            <a:r>
              <a:rPr sz="2600" spc="-15" dirty="0">
                <a:latin typeface="Calibri"/>
                <a:cs typeface="Calibri"/>
              </a:rPr>
              <a:t>covertly</a:t>
            </a:r>
            <a:r>
              <a:rPr sz="2600" spc="25" dirty="0">
                <a:latin typeface="Calibri"/>
                <a:cs typeface="Calibri"/>
              </a:rPr>
              <a:t> </a:t>
            </a:r>
            <a:r>
              <a:rPr sz="2600" spc="-5" dirty="0">
                <a:latin typeface="Calibri"/>
                <a:cs typeface="Calibri"/>
              </a:rPr>
              <a:t>or</a:t>
            </a:r>
            <a:r>
              <a:rPr sz="2600" spc="20" dirty="0">
                <a:latin typeface="Calibri"/>
                <a:cs typeface="Calibri"/>
              </a:rPr>
              <a:t> </a:t>
            </a:r>
            <a:r>
              <a:rPr sz="2600" spc="-5" dirty="0">
                <a:latin typeface="Calibri"/>
                <a:cs typeface="Calibri"/>
              </a:rPr>
              <a:t>in</a:t>
            </a:r>
            <a:r>
              <a:rPr sz="2600" spc="5" dirty="0">
                <a:latin typeface="Calibri"/>
                <a:cs typeface="Calibri"/>
              </a:rPr>
              <a:t> </a:t>
            </a:r>
            <a:r>
              <a:rPr sz="2600" spc="-5" dirty="0">
                <a:latin typeface="Calibri"/>
                <a:cs typeface="Calibri"/>
              </a:rPr>
              <a:t>the </a:t>
            </a:r>
            <a:r>
              <a:rPr sz="2600" spc="-10" dirty="0">
                <a:latin typeface="Calibri"/>
                <a:cs typeface="Calibri"/>
              </a:rPr>
              <a:t>open.</a:t>
            </a:r>
            <a:endParaRPr sz="2600">
              <a:latin typeface="Calibri"/>
              <a:cs typeface="Calibri"/>
            </a:endParaRPr>
          </a:p>
          <a:p>
            <a:pPr marL="241300" indent="-228600">
              <a:lnSpc>
                <a:spcPts val="2650"/>
              </a:lnSpc>
              <a:spcBef>
                <a:spcPts val="65"/>
              </a:spcBef>
              <a:buFont typeface="Arial MT"/>
              <a:buChar char="•"/>
              <a:tabLst>
                <a:tab pos="241300" algn="l"/>
              </a:tabLst>
            </a:pPr>
            <a:r>
              <a:rPr sz="2600" spc="-5" dirty="0">
                <a:latin typeface="Calibri"/>
                <a:cs typeface="Calibri"/>
              </a:rPr>
              <a:t>When</a:t>
            </a:r>
            <a:r>
              <a:rPr sz="2600" spc="-10" dirty="0">
                <a:latin typeface="Calibri"/>
                <a:cs typeface="Calibri"/>
              </a:rPr>
              <a:t> </a:t>
            </a:r>
            <a:r>
              <a:rPr sz="2600" spc="-5" dirty="0">
                <a:latin typeface="Calibri"/>
                <a:cs typeface="Calibri"/>
              </a:rPr>
              <a:t>this</a:t>
            </a:r>
            <a:r>
              <a:rPr sz="2600" dirty="0">
                <a:latin typeface="Calibri"/>
                <a:cs typeface="Calibri"/>
              </a:rPr>
              <a:t> </a:t>
            </a:r>
            <a:r>
              <a:rPr sz="2600" spc="-5" dirty="0">
                <a:latin typeface="Calibri"/>
                <a:cs typeface="Calibri"/>
              </a:rPr>
              <a:t>technique is</a:t>
            </a:r>
            <a:r>
              <a:rPr sz="2600" spc="10" dirty="0">
                <a:latin typeface="Calibri"/>
                <a:cs typeface="Calibri"/>
              </a:rPr>
              <a:t> </a:t>
            </a:r>
            <a:r>
              <a:rPr sz="2600" spc="-5" dirty="0">
                <a:latin typeface="Calibri"/>
                <a:cs typeface="Calibri"/>
              </a:rPr>
              <a:t>applied</a:t>
            </a:r>
            <a:r>
              <a:rPr sz="2600" dirty="0">
                <a:latin typeface="Calibri"/>
                <a:cs typeface="Calibri"/>
              </a:rPr>
              <a:t> </a:t>
            </a:r>
            <a:r>
              <a:rPr sz="2600" spc="-35" dirty="0">
                <a:latin typeface="Calibri"/>
                <a:cs typeface="Calibri"/>
              </a:rPr>
              <a:t>covertly,</a:t>
            </a:r>
            <a:r>
              <a:rPr sz="2600" spc="35" dirty="0">
                <a:latin typeface="Calibri"/>
                <a:cs typeface="Calibri"/>
              </a:rPr>
              <a:t> </a:t>
            </a:r>
            <a:r>
              <a:rPr sz="2600" spc="-5" dirty="0">
                <a:latin typeface="Calibri"/>
                <a:cs typeface="Calibri"/>
              </a:rPr>
              <a:t>the</a:t>
            </a:r>
            <a:r>
              <a:rPr sz="2600" dirty="0">
                <a:latin typeface="Calibri"/>
                <a:cs typeface="Calibri"/>
              </a:rPr>
              <a:t> </a:t>
            </a:r>
            <a:r>
              <a:rPr sz="2600" spc="-10" dirty="0">
                <a:latin typeface="Calibri"/>
                <a:cs typeface="Calibri"/>
              </a:rPr>
              <a:t>participants</a:t>
            </a:r>
            <a:r>
              <a:rPr sz="2600" spc="35" dirty="0">
                <a:latin typeface="Calibri"/>
                <a:cs typeface="Calibri"/>
              </a:rPr>
              <a:t> </a:t>
            </a:r>
            <a:r>
              <a:rPr sz="2600" spc="-15" dirty="0">
                <a:latin typeface="Calibri"/>
                <a:cs typeface="Calibri"/>
              </a:rPr>
              <a:t>are</a:t>
            </a:r>
            <a:r>
              <a:rPr sz="2600" spc="10" dirty="0">
                <a:latin typeface="Calibri"/>
                <a:cs typeface="Calibri"/>
              </a:rPr>
              <a:t> </a:t>
            </a:r>
            <a:r>
              <a:rPr sz="2600" spc="-5" dirty="0">
                <a:latin typeface="Calibri"/>
                <a:cs typeface="Calibri"/>
              </a:rPr>
              <a:t>only</a:t>
            </a:r>
            <a:r>
              <a:rPr sz="2600" spc="25" dirty="0">
                <a:latin typeface="Calibri"/>
                <a:cs typeface="Calibri"/>
              </a:rPr>
              <a:t> </a:t>
            </a:r>
            <a:r>
              <a:rPr sz="2600" spc="-10" dirty="0">
                <a:latin typeface="Calibri"/>
                <a:cs typeface="Calibri"/>
              </a:rPr>
              <a:t>told</a:t>
            </a:r>
            <a:r>
              <a:rPr sz="2600" spc="10" dirty="0">
                <a:latin typeface="Calibri"/>
                <a:cs typeface="Calibri"/>
              </a:rPr>
              <a:t> </a:t>
            </a:r>
            <a:r>
              <a:rPr sz="2600" spc="-5" dirty="0">
                <a:latin typeface="Calibri"/>
                <a:cs typeface="Calibri"/>
              </a:rPr>
              <a:t>the</a:t>
            </a:r>
            <a:endParaRPr sz="2600">
              <a:latin typeface="Calibri"/>
              <a:cs typeface="Calibri"/>
            </a:endParaRPr>
          </a:p>
          <a:p>
            <a:pPr marL="241300" marR="433070">
              <a:lnSpc>
                <a:spcPct val="70000"/>
              </a:lnSpc>
              <a:spcBef>
                <a:spcPts val="470"/>
              </a:spcBef>
            </a:pPr>
            <a:r>
              <a:rPr sz="2600" spc="-25" dirty="0">
                <a:latin typeface="Calibri"/>
                <a:cs typeface="Calibri"/>
              </a:rPr>
              <a:t>analogy.</a:t>
            </a:r>
            <a:r>
              <a:rPr sz="2600" spc="30" dirty="0">
                <a:latin typeface="Calibri"/>
                <a:cs typeface="Calibri"/>
              </a:rPr>
              <a:t> </a:t>
            </a:r>
            <a:r>
              <a:rPr sz="2600" spc="-5" dirty="0">
                <a:latin typeface="Calibri"/>
                <a:cs typeface="Calibri"/>
              </a:rPr>
              <a:t>The </a:t>
            </a:r>
            <a:r>
              <a:rPr sz="2600" spc="-15" dirty="0">
                <a:latin typeface="Calibri"/>
                <a:cs typeface="Calibri"/>
              </a:rPr>
              <a:t>requirements</a:t>
            </a:r>
            <a:r>
              <a:rPr sz="2600" spc="5" dirty="0">
                <a:latin typeface="Calibri"/>
                <a:cs typeface="Calibri"/>
              </a:rPr>
              <a:t> </a:t>
            </a:r>
            <a:r>
              <a:rPr sz="2600" spc="-5" dirty="0">
                <a:latin typeface="Calibri"/>
                <a:cs typeface="Calibri"/>
              </a:rPr>
              <a:t>engineer</a:t>
            </a:r>
            <a:r>
              <a:rPr sz="2600" spc="10" dirty="0">
                <a:latin typeface="Calibri"/>
                <a:cs typeface="Calibri"/>
              </a:rPr>
              <a:t> </a:t>
            </a:r>
            <a:r>
              <a:rPr sz="2600" spc="-10" dirty="0">
                <a:latin typeface="Calibri"/>
                <a:cs typeface="Calibri"/>
              </a:rPr>
              <a:t>is</a:t>
            </a:r>
            <a:r>
              <a:rPr sz="2600" spc="5" dirty="0">
                <a:latin typeface="Calibri"/>
                <a:cs typeface="Calibri"/>
              </a:rPr>
              <a:t> </a:t>
            </a:r>
            <a:r>
              <a:rPr sz="2600" spc="-5" dirty="0">
                <a:latin typeface="Calibri"/>
                <a:cs typeface="Calibri"/>
              </a:rPr>
              <a:t>then</a:t>
            </a:r>
            <a:r>
              <a:rPr sz="2600" spc="5" dirty="0">
                <a:latin typeface="Calibri"/>
                <a:cs typeface="Calibri"/>
              </a:rPr>
              <a:t> </a:t>
            </a:r>
            <a:r>
              <a:rPr sz="2600" spc="-5" dirty="0">
                <a:latin typeface="Calibri"/>
                <a:cs typeface="Calibri"/>
              </a:rPr>
              <a:t>responsible</a:t>
            </a:r>
            <a:r>
              <a:rPr sz="2600" spc="-25" dirty="0">
                <a:latin typeface="Calibri"/>
                <a:cs typeface="Calibri"/>
              </a:rPr>
              <a:t> for</a:t>
            </a:r>
            <a:r>
              <a:rPr sz="2600" spc="15" dirty="0">
                <a:latin typeface="Calibri"/>
                <a:cs typeface="Calibri"/>
              </a:rPr>
              <a:t> </a:t>
            </a:r>
            <a:r>
              <a:rPr sz="2600" spc="-5" dirty="0">
                <a:latin typeface="Calibri"/>
                <a:cs typeface="Calibri"/>
              </a:rPr>
              <a:t>mapping</a:t>
            </a:r>
            <a:r>
              <a:rPr sz="2600" spc="10" dirty="0">
                <a:latin typeface="Calibri"/>
                <a:cs typeface="Calibri"/>
              </a:rPr>
              <a:t> </a:t>
            </a:r>
            <a:r>
              <a:rPr sz="2600" spc="-5" dirty="0">
                <a:latin typeface="Calibri"/>
                <a:cs typeface="Calibri"/>
              </a:rPr>
              <a:t>the </a:t>
            </a:r>
            <a:r>
              <a:rPr sz="2600" spc="-570" dirty="0">
                <a:latin typeface="Calibri"/>
                <a:cs typeface="Calibri"/>
              </a:rPr>
              <a:t> </a:t>
            </a:r>
            <a:r>
              <a:rPr sz="2600" spc="-10" dirty="0">
                <a:latin typeface="Calibri"/>
                <a:cs typeface="Calibri"/>
              </a:rPr>
              <a:t>results</a:t>
            </a:r>
            <a:r>
              <a:rPr sz="2600" dirty="0">
                <a:latin typeface="Calibri"/>
                <a:cs typeface="Calibri"/>
              </a:rPr>
              <a:t> </a:t>
            </a:r>
            <a:r>
              <a:rPr sz="2600" spc="-15" dirty="0">
                <a:latin typeface="Calibri"/>
                <a:cs typeface="Calibri"/>
              </a:rPr>
              <a:t>onto</a:t>
            </a:r>
            <a:r>
              <a:rPr sz="2600" spc="5" dirty="0">
                <a:latin typeface="Calibri"/>
                <a:cs typeface="Calibri"/>
              </a:rPr>
              <a:t> </a:t>
            </a:r>
            <a:r>
              <a:rPr sz="2600" spc="-5" dirty="0">
                <a:latin typeface="Calibri"/>
                <a:cs typeface="Calibri"/>
              </a:rPr>
              <a:t>the </a:t>
            </a:r>
            <a:r>
              <a:rPr sz="2600" spc="-15" dirty="0">
                <a:latin typeface="Calibri"/>
                <a:cs typeface="Calibri"/>
              </a:rPr>
              <a:t>real</a:t>
            </a:r>
            <a:r>
              <a:rPr sz="2600" spc="5" dirty="0">
                <a:latin typeface="Calibri"/>
                <a:cs typeface="Calibri"/>
              </a:rPr>
              <a:t> </a:t>
            </a:r>
            <a:r>
              <a:rPr sz="2600" spc="-15" dirty="0">
                <a:latin typeface="Calibri"/>
                <a:cs typeface="Calibri"/>
              </a:rPr>
              <a:t>problem</a:t>
            </a:r>
            <a:r>
              <a:rPr sz="2600" spc="-5" dirty="0">
                <a:latin typeface="Calibri"/>
                <a:cs typeface="Calibri"/>
              </a:rPr>
              <a:t> </a:t>
            </a:r>
            <a:r>
              <a:rPr sz="2600" spc="-10" dirty="0">
                <a:latin typeface="Calibri"/>
                <a:cs typeface="Calibri"/>
              </a:rPr>
              <a:t>space.</a:t>
            </a:r>
            <a:endParaRPr sz="2600">
              <a:latin typeface="Calibri"/>
              <a:cs typeface="Calibri"/>
            </a:endParaRPr>
          </a:p>
          <a:p>
            <a:pPr marL="241300" marR="51435" indent="-228600">
              <a:lnSpc>
                <a:spcPct val="70000"/>
              </a:lnSpc>
              <a:spcBef>
                <a:spcPts val="1005"/>
              </a:spcBef>
              <a:buFont typeface="Arial MT"/>
              <a:buChar char="•"/>
              <a:tabLst>
                <a:tab pos="241300" algn="l"/>
              </a:tabLst>
            </a:pPr>
            <a:r>
              <a:rPr sz="2600" spc="-5" dirty="0">
                <a:latin typeface="Calibri"/>
                <a:cs typeface="Calibri"/>
              </a:rPr>
              <a:t>When</a:t>
            </a:r>
            <a:r>
              <a:rPr sz="2600" spc="-15" dirty="0">
                <a:latin typeface="Calibri"/>
                <a:cs typeface="Calibri"/>
              </a:rPr>
              <a:t> </a:t>
            </a:r>
            <a:r>
              <a:rPr sz="2600" spc="-5" dirty="0">
                <a:latin typeface="Calibri"/>
                <a:cs typeface="Calibri"/>
              </a:rPr>
              <a:t>this</a:t>
            </a:r>
            <a:r>
              <a:rPr sz="2600" spc="5" dirty="0">
                <a:latin typeface="Calibri"/>
                <a:cs typeface="Calibri"/>
              </a:rPr>
              <a:t> </a:t>
            </a:r>
            <a:r>
              <a:rPr sz="2600" spc="-5" dirty="0">
                <a:latin typeface="Calibri"/>
                <a:cs typeface="Calibri"/>
              </a:rPr>
              <a:t>technique</a:t>
            </a:r>
            <a:r>
              <a:rPr sz="2600" spc="-10" dirty="0">
                <a:latin typeface="Calibri"/>
                <a:cs typeface="Calibri"/>
              </a:rPr>
              <a:t> </a:t>
            </a:r>
            <a:r>
              <a:rPr sz="2600" spc="-5" dirty="0">
                <a:latin typeface="Calibri"/>
                <a:cs typeface="Calibri"/>
              </a:rPr>
              <a:t>is</a:t>
            </a:r>
            <a:r>
              <a:rPr sz="2600" spc="-10" dirty="0">
                <a:latin typeface="Calibri"/>
                <a:cs typeface="Calibri"/>
              </a:rPr>
              <a:t> </a:t>
            </a:r>
            <a:r>
              <a:rPr sz="2600" spc="-5" dirty="0">
                <a:latin typeface="Calibri"/>
                <a:cs typeface="Calibri"/>
              </a:rPr>
              <a:t>applied</a:t>
            </a:r>
            <a:r>
              <a:rPr sz="2600" dirty="0">
                <a:latin typeface="Calibri"/>
                <a:cs typeface="Calibri"/>
              </a:rPr>
              <a:t> </a:t>
            </a:r>
            <a:r>
              <a:rPr sz="2600" spc="-5" dirty="0">
                <a:latin typeface="Calibri"/>
                <a:cs typeface="Calibri"/>
              </a:rPr>
              <a:t>in</a:t>
            </a:r>
            <a:r>
              <a:rPr sz="2600" spc="5" dirty="0">
                <a:latin typeface="Calibri"/>
                <a:cs typeface="Calibri"/>
              </a:rPr>
              <a:t> </a:t>
            </a:r>
            <a:r>
              <a:rPr sz="2600" spc="-5" dirty="0">
                <a:latin typeface="Calibri"/>
                <a:cs typeface="Calibri"/>
              </a:rPr>
              <a:t>the</a:t>
            </a:r>
            <a:r>
              <a:rPr sz="2600" dirty="0">
                <a:latin typeface="Calibri"/>
                <a:cs typeface="Calibri"/>
              </a:rPr>
              <a:t> </a:t>
            </a:r>
            <a:r>
              <a:rPr sz="2600" spc="-5" dirty="0">
                <a:latin typeface="Calibri"/>
                <a:cs typeface="Calibri"/>
              </a:rPr>
              <a:t>open,</a:t>
            </a:r>
            <a:r>
              <a:rPr sz="2600" dirty="0">
                <a:latin typeface="Calibri"/>
                <a:cs typeface="Calibri"/>
              </a:rPr>
              <a:t> </a:t>
            </a:r>
            <a:r>
              <a:rPr sz="2600" spc="-5" dirty="0">
                <a:latin typeface="Calibri"/>
                <a:cs typeface="Calibri"/>
              </a:rPr>
              <a:t>the </a:t>
            </a:r>
            <a:r>
              <a:rPr sz="2600" spc="-20" dirty="0">
                <a:latin typeface="Calibri"/>
                <a:cs typeface="Calibri"/>
              </a:rPr>
              <a:t>stakeholders</a:t>
            </a:r>
            <a:r>
              <a:rPr sz="2600" spc="15" dirty="0">
                <a:latin typeface="Calibri"/>
                <a:cs typeface="Calibri"/>
              </a:rPr>
              <a:t> </a:t>
            </a:r>
            <a:r>
              <a:rPr sz="2600" spc="-5" dirty="0">
                <a:latin typeface="Calibri"/>
                <a:cs typeface="Calibri"/>
              </a:rPr>
              <a:t>know</a:t>
            </a:r>
            <a:r>
              <a:rPr sz="2600" spc="15" dirty="0">
                <a:latin typeface="Calibri"/>
                <a:cs typeface="Calibri"/>
              </a:rPr>
              <a:t> </a:t>
            </a:r>
            <a:r>
              <a:rPr sz="2600" spc="-5" dirty="0">
                <a:latin typeface="Calibri"/>
                <a:cs typeface="Calibri"/>
              </a:rPr>
              <a:t>the</a:t>
            </a:r>
            <a:r>
              <a:rPr sz="2600" dirty="0">
                <a:latin typeface="Calibri"/>
                <a:cs typeface="Calibri"/>
              </a:rPr>
              <a:t> </a:t>
            </a:r>
            <a:r>
              <a:rPr sz="2600" spc="-15" dirty="0">
                <a:latin typeface="Calibri"/>
                <a:cs typeface="Calibri"/>
              </a:rPr>
              <a:t>real </a:t>
            </a:r>
            <a:r>
              <a:rPr sz="2600" spc="-570" dirty="0">
                <a:latin typeface="Calibri"/>
                <a:cs typeface="Calibri"/>
              </a:rPr>
              <a:t> </a:t>
            </a:r>
            <a:r>
              <a:rPr sz="2600" spc="-15" dirty="0">
                <a:latin typeface="Calibri"/>
                <a:cs typeface="Calibri"/>
              </a:rPr>
              <a:t>problem</a:t>
            </a:r>
            <a:r>
              <a:rPr sz="2600" spc="-10" dirty="0">
                <a:latin typeface="Calibri"/>
                <a:cs typeface="Calibri"/>
              </a:rPr>
              <a:t> </a:t>
            </a:r>
            <a:r>
              <a:rPr sz="2600" spc="-5" dirty="0">
                <a:latin typeface="Calibri"/>
                <a:cs typeface="Calibri"/>
              </a:rPr>
              <a:t>space</a:t>
            </a:r>
            <a:r>
              <a:rPr sz="2600" spc="10" dirty="0">
                <a:latin typeface="Calibri"/>
                <a:cs typeface="Calibri"/>
              </a:rPr>
              <a:t> </a:t>
            </a:r>
            <a:r>
              <a:rPr sz="2600" spc="-5" dirty="0">
                <a:latin typeface="Calibri"/>
                <a:cs typeface="Calibri"/>
              </a:rPr>
              <a:t>as </a:t>
            </a:r>
            <a:r>
              <a:rPr sz="2600" spc="-10" dirty="0">
                <a:latin typeface="Calibri"/>
                <a:cs typeface="Calibri"/>
              </a:rPr>
              <a:t>well</a:t>
            </a:r>
            <a:r>
              <a:rPr sz="2600" dirty="0">
                <a:latin typeface="Calibri"/>
                <a:cs typeface="Calibri"/>
              </a:rPr>
              <a:t> </a:t>
            </a:r>
            <a:r>
              <a:rPr sz="2600" spc="-5" dirty="0">
                <a:latin typeface="Calibri"/>
                <a:cs typeface="Calibri"/>
              </a:rPr>
              <a:t>as the </a:t>
            </a:r>
            <a:r>
              <a:rPr sz="2600" spc="-25" dirty="0">
                <a:latin typeface="Calibri"/>
                <a:cs typeface="Calibri"/>
              </a:rPr>
              <a:t>analogy.</a:t>
            </a:r>
            <a:endParaRPr sz="26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09276"/>
            <a:ext cx="10124440" cy="3475990"/>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Lst>
            </a:pPr>
            <a:r>
              <a:rPr sz="2800" b="1" spc="-5" dirty="0">
                <a:latin typeface="Calibri"/>
                <a:cs typeface="Calibri"/>
              </a:rPr>
              <a:t>Document-centric</a:t>
            </a:r>
            <a:r>
              <a:rPr sz="2800" b="1" spc="-35" dirty="0">
                <a:latin typeface="Calibri"/>
                <a:cs typeface="Calibri"/>
              </a:rPr>
              <a:t> </a:t>
            </a:r>
            <a:r>
              <a:rPr sz="2800" b="1" spc="-30" dirty="0">
                <a:latin typeface="Calibri"/>
                <a:cs typeface="Calibri"/>
              </a:rPr>
              <a:t>Techniques</a:t>
            </a:r>
            <a:endParaRPr sz="2800">
              <a:latin typeface="Calibri"/>
              <a:cs typeface="Calibri"/>
            </a:endParaRPr>
          </a:p>
          <a:p>
            <a:pPr marL="241300" marR="5080" indent="-228600">
              <a:lnSpc>
                <a:spcPts val="3030"/>
              </a:lnSpc>
              <a:spcBef>
                <a:spcPts val="1045"/>
              </a:spcBef>
              <a:buFont typeface="Arial MT"/>
              <a:buChar char="•"/>
              <a:tabLst>
                <a:tab pos="241300" algn="l"/>
              </a:tabLst>
            </a:pPr>
            <a:r>
              <a:rPr sz="2800" spc="-10" dirty="0">
                <a:latin typeface="Calibri"/>
                <a:cs typeface="Calibri"/>
              </a:rPr>
              <a:t>Document-centric</a:t>
            </a:r>
            <a:r>
              <a:rPr sz="2800" spc="25" dirty="0">
                <a:latin typeface="Calibri"/>
                <a:cs typeface="Calibri"/>
              </a:rPr>
              <a:t> </a:t>
            </a:r>
            <a:r>
              <a:rPr sz="2800" spc="-10" dirty="0">
                <a:latin typeface="Calibri"/>
                <a:cs typeface="Calibri"/>
              </a:rPr>
              <a:t>techniques</a:t>
            </a:r>
            <a:r>
              <a:rPr sz="2800" spc="15" dirty="0">
                <a:latin typeface="Calibri"/>
                <a:cs typeface="Calibri"/>
              </a:rPr>
              <a:t> </a:t>
            </a:r>
            <a:r>
              <a:rPr sz="2800" spc="-10" dirty="0">
                <a:latin typeface="Calibri"/>
                <a:cs typeface="Calibri"/>
              </a:rPr>
              <a:t>reuse</a:t>
            </a:r>
            <a:r>
              <a:rPr sz="2800" spc="5" dirty="0">
                <a:latin typeface="Calibri"/>
                <a:cs typeface="Calibri"/>
              </a:rPr>
              <a:t> </a:t>
            </a:r>
            <a:r>
              <a:rPr sz="2800" spc="-5" dirty="0">
                <a:latin typeface="Calibri"/>
                <a:cs typeface="Calibri"/>
              </a:rPr>
              <a:t>solutions</a:t>
            </a:r>
            <a:r>
              <a:rPr sz="2800" spc="10" dirty="0">
                <a:latin typeface="Calibri"/>
                <a:cs typeface="Calibri"/>
              </a:rPr>
              <a:t> </a:t>
            </a:r>
            <a:r>
              <a:rPr sz="2800" dirty="0">
                <a:latin typeface="Calibri"/>
                <a:cs typeface="Calibri"/>
              </a:rPr>
              <a:t>and</a:t>
            </a:r>
            <a:r>
              <a:rPr sz="2800" spc="25" dirty="0">
                <a:latin typeface="Calibri"/>
                <a:cs typeface="Calibri"/>
              </a:rPr>
              <a:t> </a:t>
            </a:r>
            <a:r>
              <a:rPr sz="2800" spc="-10" dirty="0">
                <a:latin typeface="Calibri"/>
                <a:cs typeface="Calibri"/>
              </a:rPr>
              <a:t>experiences</a:t>
            </a:r>
            <a:r>
              <a:rPr sz="2800" spc="15" dirty="0">
                <a:latin typeface="Calibri"/>
                <a:cs typeface="Calibri"/>
              </a:rPr>
              <a:t> </a:t>
            </a:r>
            <a:r>
              <a:rPr sz="2800" spc="-5" dirty="0">
                <a:latin typeface="Calibri"/>
                <a:cs typeface="Calibri"/>
              </a:rPr>
              <a:t>made </a:t>
            </a:r>
            <a:r>
              <a:rPr sz="2800" spc="-620" dirty="0">
                <a:latin typeface="Calibri"/>
                <a:cs typeface="Calibri"/>
              </a:rPr>
              <a:t> </a:t>
            </a:r>
            <a:r>
              <a:rPr sz="2800" dirty="0">
                <a:latin typeface="Calibri"/>
                <a:cs typeface="Calibri"/>
              </a:rPr>
              <a:t>with</a:t>
            </a:r>
            <a:r>
              <a:rPr sz="2800" spc="-5" dirty="0">
                <a:latin typeface="Calibri"/>
                <a:cs typeface="Calibri"/>
              </a:rPr>
              <a:t> </a:t>
            </a:r>
            <a:r>
              <a:rPr sz="2800" spc="-15" dirty="0">
                <a:latin typeface="Calibri"/>
                <a:cs typeface="Calibri"/>
              </a:rPr>
              <a:t>existing </a:t>
            </a:r>
            <a:r>
              <a:rPr sz="2800" spc="-20" dirty="0">
                <a:latin typeface="Calibri"/>
                <a:cs typeface="Calibri"/>
              </a:rPr>
              <a:t>systems</a:t>
            </a:r>
            <a:endParaRPr sz="2800">
              <a:latin typeface="Calibri"/>
              <a:cs typeface="Calibri"/>
            </a:endParaRPr>
          </a:p>
          <a:p>
            <a:pPr>
              <a:lnSpc>
                <a:spcPct val="100000"/>
              </a:lnSpc>
              <a:spcBef>
                <a:spcPts val="55"/>
              </a:spcBef>
            </a:pPr>
            <a:endParaRPr sz="3750">
              <a:latin typeface="Calibri"/>
              <a:cs typeface="Calibri"/>
            </a:endParaRPr>
          </a:p>
          <a:p>
            <a:pPr marL="527050" indent="-514350">
              <a:lnSpc>
                <a:spcPct val="100000"/>
              </a:lnSpc>
              <a:buAutoNum type="arabicPeriod"/>
              <a:tabLst>
                <a:tab pos="526415" algn="l"/>
                <a:tab pos="527050" algn="l"/>
              </a:tabLst>
            </a:pPr>
            <a:r>
              <a:rPr sz="2800" i="1" spc="-20" dirty="0">
                <a:latin typeface="Calibri"/>
                <a:cs typeface="Calibri"/>
              </a:rPr>
              <a:t>System</a:t>
            </a:r>
            <a:r>
              <a:rPr sz="2800" i="1" spc="-45" dirty="0">
                <a:latin typeface="Calibri"/>
                <a:cs typeface="Calibri"/>
              </a:rPr>
              <a:t> </a:t>
            </a:r>
            <a:r>
              <a:rPr sz="2800" i="1" spc="-5" dirty="0">
                <a:latin typeface="Calibri"/>
                <a:cs typeface="Calibri"/>
              </a:rPr>
              <a:t>archaeology</a:t>
            </a:r>
            <a:endParaRPr sz="2800">
              <a:latin typeface="Calibri"/>
              <a:cs typeface="Calibri"/>
            </a:endParaRPr>
          </a:p>
          <a:p>
            <a:pPr marL="527050" indent="-514350">
              <a:lnSpc>
                <a:spcPct val="100000"/>
              </a:lnSpc>
              <a:spcBef>
                <a:spcPts val="670"/>
              </a:spcBef>
              <a:buAutoNum type="arabicPeriod"/>
              <a:tabLst>
                <a:tab pos="526415" algn="l"/>
                <a:tab pos="527050" algn="l"/>
              </a:tabLst>
            </a:pPr>
            <a:r>
              <a:rPr sz="2800" i="1" spc="-5" dirty="0">
                <a:latin typeface="Calibri"/>
                <a:cs typeface="Calibri"/>
              </a:rPr>
              <a:t>Perspective-based</a:t>
            </a:r>
            <a:r>
              <a:rPr sz="2800" i="1" spc="-50" dirty="0">
                <a:latin typeface="Calibri"/>
                <a:cs typeface="Calibri"/>
              </a:rPr>
              <a:t> </a:t>
            </a:r>
            <a:r>
              <a:rPr sz="2800" i="1" dirty="0">
                <a:latin typeface="Calibri"/>
                <a:cs typeface="Calibri"/>
              </a:rPr>
              <a:t>reading</a:t>
            </a:r>
            <a:endParaRPr sz="2800">
              <a:latin typeface="Calibri"/>
              <a:cs typeface="Calibri"/>
            </a:endParaRPr>
          </a:p>
          <a:p>
            <a:pPr marL="527050" indent="-514350">
              <a:lnSpc>
                <a:spcPct val="100000"/>
              </a:lnSpc>
              <a:spcBef>
                <a:spcPts val="660"/>
              </a:spcBef>
              <a:buAutoNum type="arabicPeriod"/>
              <a:tabLst>
                <a:tab pos="526415" algn="l"/>
                <a:tab pos="527050" algn="l"/>
              </a:tabLst>
            </a:pPr>
            <a:r>
              <a:rPr sz="2800" i="1" spc="-10" dirty="0">
                <a:latin typeface="Calibri"/>
                <a:cs typeface="Calibri"/>
              </a:rPr>
              <a:t>Reuse</a:t>
            </a:r>
            <a:endParaRPr sz="28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4473575" cy="695960"/>
          </a:xfrm>
          <a:prstGeom prst="rect">
            <a:avLst/>
          </a:prstGeom>
        </p:spPr>
        <p:txBody>
          <a:bodyPr vert="horz" wrap="square" lIns="0" tIns="12700" rIns="0" bIns="0" rtlCol="0">
            <a:spAutoFit/>
          </a:bodyPr>
          <a:lstStyle/>
          <a:p>
            <a:pPr marL="12700">
              <a:lnSpc>
                <a:spcPct val="100000"/>
              </a:lnSpc>
              <a:spcBef>
                <a:spcPts val="100"/>
              </a:spcBef>
            </a:pPr>
            <a:r>
              <a:rPr i="1" spc="-30" dirty="0">
                <a:latin typeface="Calibri Light"/>
                <a:cs typeface="Calibri Light"/>
              </a:rPr>
              <a:t>System</a:t>
            </a:r>
            <a:r>
              <a:rPr i="1" spc="-45" dirty="0">
                <a:latin typeface="Calibri Light"/>
                <a:cs typeface="Calibri Light"/>
              </a:rPr>
              <a:t> </a:t>
            </a:r>
            <a:r>
              <a:rPr i="1" spc="-5" dirty="0">
                <a:latin typeface="Calibri Light"/>
                <a:cs typeface="Calibri Light"/>
              </a:rPr>
              <a:t>archaeology</a:t>
            </a:r>
          </a:p>
        </p:txBody>
      </p:sp>
      <p:sp>
        <p:nvSpPr>
          <p:cNvPr id="3" name="object 3"/>
          <p:cNvSpPr txBox="1"/>
          <p:nvPr/>
        </p:nvSpPr>
        <p:spPr>
          <a:xfrm>
            <a:off x="916939" y="1736851"/>
            <a:ext cx="10315575" cy="3981450"/>
          </a:xfrm>
          <a:prstGeom prst="rect">
            <a:avLst/>
          </a:prstGeom>
        </p:spPr>
        <p:txBody>
          <a:bodyPr vert="horz" wrap="square" lIns="0" tIns="12065" rIns="0" bIns="0" rtlCol="0">
            <a:spAutoFit/>
          </a:bodyPr>
          <a:lstStyle/>
          <a:p>
            <a:pPr marL="241300" indent="-228600">
              <a:lnSpc>
                <a:spcPts val="2650"/>
              </a:lnSpc>
              <a:spcBef>
                <a:spcPts val="95"/>
              </a:spcBef>
              <a:buFont typeface="Arial MT"/>
              <a:buChar char="•"/>
              <a:tabLst>
                <a:tab pos="241300" algn="l"/>
              </a:tabLst>
            </a:pPr>
            <a:r>
              <a:rPr sz="2600" i="1" spc="-20" dirty="0">
                <a:latin typeface="Calibri"/>
                <a:cs typeface="Calibri"/>
              </a:rPr>
              <a:t>System</a:t>
            </a:r>
            <a:r>
              <a:rPr sz="2600" i="1" spc="5" dirty="0">
                <a:latin typeface="Calibri"/>
                <a:cs typeface="Calibri"/>
              </a:rPr>
              <a:t> </a:t>
            </a:r>
            <a:r>
              <a:rPr sz="2600" i="1" spc="-5" dirty="0">
                <a:latin typeface="Calibri"/>
                <a:cs typeface="Calibri"/>
              </a:rPr>
              <a:t>archaeology</a:t>
            </a:r>
            <a:r>
              <a:rPr sz="2600" i="1" spc="15" dirty="0">
                <a:latin typeface="Calibri"/>
                <a:cs typeface="Calibri"/>
              </a:rPr>
              <a:t> </a:t>
            </a:r>
            <a:r>
              <a:rPr sz="2600" spc="-5" dirty="0">
                <a:latin typeface="Calibri"/>
                <a:cs typeface="Calibri"/>
              </a:rPr>
              <a:t>is</a:t>
            </a:r>
            <a:r>
              <a:rPr sz="2600" spc="5" dirty="0">
                <a:latin typeface="Calibri"/>
                <a:cs typeface="Calibri"/>
              </a:rPr>
              <a:t> </a:t>
            </a:r>
            <a:r>
              <a:rPr sz="2600" spc="-5" dirty="0">
                <a:latin typeface="Calibri"/>
                <a:cs typeface="Calibri"/>
              </a:rPr>
              <a:t>a</a:t>
            </a:r>
            <a:r>
              <a:rPr sz="2600" spc="5" dirty="0">
                <a:latin typeface="Calibri"/>
                <a:cs typeface="Calibri"/>
              </a:rPr>
              <a:t> </a:t>
            </a:r>
            <a:r>
              <a:rPr sz="2600" spc="-5" dirty="0">
                <a:latin typeface="Calibri"/>
                <a:cs typeface="Calibri"/>
              </a:rPr>
              <a:t>technique</a:t>
            </a:r>
            <a:r>
              <a:rPr sz="2600" spc="-10" dirty="0">
                <a:latin typeface="Calibri"/>
                <a:cs typeface="Calibri"/>
              </a:rPr>
              <a:t> that</a:t>
            </a:r>
            <a:r>
              <a:rPr sz="2600" spc="5" dirty="0">
                <a:latin typeface="Calibri"/>
                <a:cs typeface="Calibri"/>
              </a:rPr>
              <a:t> </a:t>
            </a:r>
            <a:r>
              <a:rPr sz="2600" spc="-15" dirty="0">
                <a:solidFill>
                  <a:srgbClr val="C00000"/>
                </a:solidFill>
                <a:latin typeface="Calibri"/>
                <a:cs typeface="Calibri"/>
              </a:rPr>
              <a:t>extracts</a:t>
            </a:r>
            <a:r>
              <a:rPr sz="2600" spc="15" dirty="0">
                <a:solidFill>
                  <a:srgbClr val="C00000"/>
                </a:solidFill>
                <a:latin typeface="Calibri"/>
                <a:cs typeface="Calibri"/>
              </a:rPr>
              <a:t> </a:t>
            </a:r>
            <a:r>
              <a:rPr sz="2600" spc="-15" dirty="0">
                <a:solidFill>
                  <a:srgbClr val="C00000"/>
                </a:solidFill>
                <a:latin typeface="Calibri"/>
                <a:cs typeface="Calibri"/>
              </a:rPr>
              <a:t>information</a:t>
            </a:r>
            <a:r>
              <a:rPr sz="2600" spc="35" dirty="0">
                <a:solidFill>
                  <a:srgbClr val="C00000"/>
                </a:solidFill>
                <a:latin typeface="Calibri"/>
                <a:cs typeface="Calibri"/>
              </a:rPr>
              <a:t> </a:t>
            </a:r>
            <a:r>
              <a:rPr sz="2600" spc="-15" dirty="0">
                <a:solidFill>
                  <a:srgbClr val="C00000"/>
                </a:solidFill>
                <a:latin typeface="Calibri"/>
                <a:cs typeface="Calibri"/>
              </a:rPr>
              <a:t>required</a:t>
            </a:r>
            <a:r>
              <a:rPr sz="2600" spc="10" dirty="0">
                <a:solidFill>
                  <a:srgbClr val="C00000"/>
                </a:solidFill>
                <a:latin typeface="Calibri"/>
                <a:cs typeface="Calibri"/>
              </a:rPr>
              <a:t> </a:t>
            </a:r>
            <a:r>
              <a:rPr sz="2600" spc="-15" dirty="0">
                <a:solidFill>
                  <a:srgbClr val="C00000"/>
                </a:solidFill>
                <a:latin typeface="Calibri"/>
                <a:cs typeface="Calibri"/>
              </a:rPr>
              <a:t>to</a:t>
            </a:r>
            <a:endParaRPr sz="2600">
              <a:latin typeface="Calibri"/>
              <a:cs typeface="Calibri"/>
            </a:endParaRPr>
          </a:p>
          <a:p>
            <a:pPr marL="241300">
              <a:lnSpc>
                <a:spcPts val="2185"/>
              </a:lnSpc>
            </a:pPr>
            <a:r>
              <a:rPr sz="2600" spc="-5" dirty="0">
                <a:solidFill>
                  <a:srgbClr val="C00000"/>
                </a:solidFill>
                <a:latin typeface="Calibri"/>
                <a:cs typeface="Calibri"/>
              </a:rPr>
              <a:t>build</a:t>
            </a:r>
            <a:r>
              <a:rPr sz="2600" spc="-10" dirty="0">
                <a:solidFill>
                  <a:srgbClr val="C00000"/>
                </a:solidFill>
                <a:latin typeface="Calibri"/>
                <a:cs typeface="Calibri"/>
              </a:rPr>
              <a:t> </a:t>
            </a:r>
            <a:r>
              <a:rPr sz="2600" spc="-5" dirty="0">
                <a:solidFill>
                  <a:srgbClr val="C00000"/>
                </a:solidFill>
                <a:latin typeface="Calibri"/>
                <a:cs typeface="Calibri"/>
              </a:rPr>
              <a:t>a </a:t>
            </a:r>
            <a:r>
              <a:rPr sz="2600" spc="-10" dirty="0">
                <a:solidFill>
                  <a:srgbClr val="C00000"/>
                </a:solidFill>
                <a:latin typeface="Calibri"/>
                <a:cs typeface="Calibri"/>
              </a:rPr>
              <a:t>new</a:t>
            </a:r>
            <a:r>
              <a:rPr sz="2600" dirty="0">
                <a:solidFill>
                  <a:srgbClr val="C00000"/>
                </a:solidFill>
                <a:latin typeface="Calibri"/>
                <a:cs typeface="Calibri"/>
              </a:rPr>
              <a:t> </a:t>
            </a:r>
            <a:r>
              <a:rPr sz="2600" spc="-30" dirty="0">
                <a:solidFill>
                  <a:srgbClr val="C00000"/>
                </a:solidFill>
                <a:latin typeface="Calibri"/>
                <a:cs typeface="Calibri"/>
              </a:rPr>
              <a:t>system</a:t>
            </a:r>
            <a:r>
              <a:rPr sz="2600" spc="5" dirty="0">
                <a:solidFill>
                  <a:srgbClr val="C00000"/>
                </a:solidFill>
                <a:latin typeface="Calibri"/>
                <a:cs typeface="Calibri"/>
              </a:rPr>
              <a:t> </a:t>
            </a:r>
            <a:r>
              <a:rPr sz="2600" spc="-15" dirty="0">
                <a:latin typeface="Calibri"/>
                <a:cs typeface="Calibri"/>
              </a:rPr>
              <a:t>from</a:t>
            </a:r>
            <a:r>
              <a:rPr sz="2600" spc="-5" dirty="0">
                <a:latin typeface="Calibri"/>
                <a:cs typeface="Calibri"/>
              </a:rPr>
              <a:t> </a:t>
            </a:r>
            <a:r>
              <a:rPr sz="2600" dirty="0">
                <a:latin typeface="Calibri"/>
                <a:cs typeface="Calibri"/>
              </a:rPr>
              <a:t>the</a:t>
            </a:r>
            <a:r>
              <a:rPr sz="2600" spc="-10" dirty="0">
                <a:latin typeface="Calibri"/>
                <a:cs typeface="Calibri"/>
              </a:rPr>
              <a:t> documentation</a:t>
            </a:r>
            <a:r>
              <a:rPr sz="2600" spc="10" dirty="0">
                <a:latin typeface="Calibri"/>
                <a:cs typeface="Calibri"/>
              </a:rPr>
              <a:t> </a:t>
            </a:r>
            <a:r>
              <a:rPr sz="2600" spc="-5" dirty="0">
                <a:latin typeface="Calibri"/>
                <a:cs typeface="Calibri"/>
              </a:rPr>
              <a:t>or</a:t>
            </a:r>
            <a:r>
              <a:rPr sz="2600" spc="20" dirty="0">
                <a:latin typeface="Calibri"/>
                <a:cs typeface="Calibri"/>
              </a:rPr>
              <a:t> </a:t>
            </a:r>
            <a:r>
              <a:rPr sz="2600" spc="-10" dirty="0">
                <a:solidFill>
                  <a:srgbClr val="C00000"/>
                </a:solidFill>
                <a:latin typeface="Calibri"/>
                <a:cs typeface="Calibri"/>
              </a:rPr>
              <a:t>implementation</a:t>
            </a:r>
            <a:r>
              <a:rPr sz="2600" spc="15" dirty="0">
                <a:solidFill>
                  <a:srgbClr val="C00000"/>
                </a:solidFill>
                <a:latin typeface="Calibri"/>
                <a:cs typeface="Calibri"/>
              </a:rPr>
              <a:t> </a:t>
            </a:r>
            <a:r>
              <a:rPr sz="2600" spc="-10" dirty="0">
                <a:solidFill>
                  <a:srgbClr val="C00000"/>
                </a:solidFill>
                <a:latin typeface="Calibri"/>
                <a:cs typeface="Calibri"/>
              </a:rPr>
              <a:t>(code)</a:t>
            </a:r>
            <a:r>
              <a:rPr sz="2600" dirty="0">
                <a:solidFill>
                  <a:srgbClr val="C00000"/>
                </a:solidFill>
                <a:latin typeface="Calibri"/>
                <a:cs typeface="Calibri"/>
              </a:rPr>
              <a:t> </a:t>
            </a:r>
            <a:r>
              <a:rPr sz="2600" spc="-5" dirty="0">
                <a:latin typeface="Calibri"/>
                <a:cs typeface="Calibri"/>
              </a:rPr>
              <a:t>of</a:t>
            </a:r>
            <a:r>
              <a:rPr sz="2600" spc="5" dirty="0">
                <a:latin typeface="Calibri"/>
                <a:cs typeface="Calibri"/>
              </a:rPr>
              <a:t> </a:t>
            </a:r>
            <a:r>
              <a:rPr sz="2600" spc="-5" dirty="0">
                <a:latin typeface="Calibri"/>
                <a:cs typeface="Calibri"/>
              </a:rPr>
              <a:t>a</a:t>
            </a:r>
            <a:endParaRPr sz="2600">
              <a:latin typeface="Calibri"/>
              <a:cs typeface="Calibri"/>
            </a:endParaRPr>
          </a:p>
          <a:p>
            <a:pPr marL="241300">
              <a:lnSpc>
                <a:spcPts val="2650"/>
              </a:lnSpc>
            </a:pPr>
            <a:r>
              <a:rPr sz="2600" spc="-10" dirty="0">
                <a:latin typeface="Calibri"/>
                <a:cs typeface="Calibri"/>
              </a:rPr>
              <a:t>legacy</a:t>
            </a:r>
            <a:r>
              <a:rPr sz="2600" spc="-15" dirty="0">
                <a:latin typeface="Calibri"/>
                <a:cs typeface="Calibri"/>
              </a:rPr>
              <a:t> </a:t>
            </a:r>
            <a:r>
              <a:rPr sz="2600" spc="-25" dirty="0">
                <a:latin typeface="Calibri"/>
                <a:cs typeface="Calibri"/>
              </a:rPr>
              <a:t>system</a:t>
            </a:r>
            <a:r>
              <a:rPr sz="2600" spc="-5" dirty="0">
                <a:latin typeface="Calibri"/>
                <a:cs typeface="Calibri"/>
              </a:rPr>
              <a:t> or</a:t>
            </a:r>
            <a:r>
              <a:rPr sz="2600" spc="5" dirty="0">
                <a:latin typeface="Calibri"/>
                <a:cs typeface="Calibri"/>
              </a:rPr>
              <a:t> </a:t>
            </a:r>
            <a:r>
              <a:rPr sz="2600" dirty="0">
                <a:latin typeface="Calibri"/>
                <a:cs typeface="Calibri"/>
              </a:rPr>
              <a:t>a</a:t>
            </a:r>
            <a:r>
              <a:rPr sz="2600" spc="-10" dirty="0">
                <a:latin typeface="Calibri"/>
                <a:cs typeface="Calibri"/>
              </a:rPr>
              <a:t> </a:t>
            </a:r>
            <a:r>
              <a:rPr sz="2600" spc="-15" dirty="0">
                <a:latin typeface="Calibri"/>
                <a:cs typeface="Calibri"/>
              </a:rPr>
              <a:t>competitor’s</a:t>
            </a:r>
            <a:r>
              <a:rPr sz="2600" spc="10" dirty="0">
                <a:latin typeface="Calibri"/>
                <a:cs typeface="Calibri"/>
              </a:rPr>
              <a:t> </a:t>
            </a:r>
            <a:r>
              <a:rPr sz="2600" spc="-25" dirty="0">
                <a:latin typeface="Calibri"/>
                <a:cs typeface="Calibri"/>
              </a:rPr>
              <a:t>system.</a:t>
            </a:r>
            <a:endParaRPr sz="2600">
              <a:latin typeface="Calibri"/>
              <a:cs typeface="Calibri"/>
            </a:endParaRPr>
          </a:p>
          <a:p>
            <a:pPr marL="241300" marR="5080" indent="-228600">
              <a:lnSpc>
                <a:spcPct val="70000"/>
              </a:lnSpc>
              <a:spcBef>
                <a:spcPts val="1005"/>
              </a:spcBef>
              <a:buFont typeface="Arial MT"/>
              <a:buChar char="•"/>
              <a:tabLst>
                <a:tab pos="241300" algn="l"/>
              </a:tabLst>
            </a:pPr>
            <a:r>
              <a:rPr sz="2600" spc="-15" dirty="0">
                <a:latin typeface="Calibri"/>
                <a:cs typeface="Calibri"/>
              </a:rPr>
              <a:t>By</a:t>
            </a:r>
            <a:r>
              <a:rPr sz="2600" spc="-5" dirty="0">
                <a:latin typeface="Calibri"/>
                <a:cs typeface="Calibri"/>
              </a:rPr>
              <a:t> </a:t>
            </a:r>
            <a:r>
              <a:rPr sz="2600" spc="-10" dirty="0">
                <a:latin typeface="Calibri"/>
                <a:cs typeface="Calibri"/>
              </a:rPr>
              <a:t>analyzing</a:t>
            </a:r>
            <a:r>
              <a:rPr sz="2600" spc="20" dirty="0">
                <a:latin typeface="Calibri"/>
                <a:cs typeface="Calibri"/>
              </a:rPr>
              <a:t> </a:t>
            </a:r>
            <a:r>
              <a:rPr sz="2600" spc="-15" dirty="0">
                <a:latin typeface="Calibri"/>
                <a:cs typeface="Calibri"/>
              </a:rPr>
              <a:t>existing</a:t>
            </a:r>
            <a:r>
              <a:rPr sz="2600" dirty="0">
                <a:latin typeface="Calibri"/>
                <a:cs typeface="Calibri"/>
              </a:rPr>
              <a:t> </a:t>
            </a:r>
            <a:r>
              <a:rPr sz="2600" spc="-10" dirty="0">
                <a:latin typeface="Calibri"/>
                <a:cs typeface="Calibri"/>
              </a:rPr>
              <a:t>code,</a:t>
            </a:r>
            <a:r>
              <a:rPr sz="2600" dirty="0">
                <a:latin typeface="Calibri"/>
                <a:cs typeface="Calibri"/>
              </a:rPr>
              <a:t> the</a:t>
            </a:r>
            <a:r>
              <a:rPr sz="2600" spc="5" dirty="0">
                <a:latin typeface="Calibri"/>
                <a:cs typeface="Calibri"/>
              </a:rPr>
              <a:t> </a:t>
            </a:r>
            <a:r>
              <a:rPr sz="2600" spc="-10" dirty="0">
                <a:latin typeface="Calibri"/>
                <a:cs typeface="Calibri"/>
              </a:rPr>
              <a:t>requirements</a:t>
            </a:r>
            <a:r>
              <a:rPr sz="2600" spc="10" dirty="0">
                <a:latin typeface="Calibri"/>
                <a:cs typeface="Calibri"/>
              </a:rPr>
              <a:t> </a:t>
            </a:r>
            <a:r>
              <a:rPr sz="2600" spc="-5" dirty="0">
                <a:latin typeface="Calibri"/>
                <a:cs typeface="Calibri"/>
              </a:rPr>
              <a:t>engineer </a:t>
            </a:r>
            <a:r>
              <a:rPr sz="2600" spc="-10" dirty="0">
                <a:latin typeface="Calibri"/>
                <a:cs typeface="Calibri"/>
              </a:rPr>
              <a:t>ensures</a:t>
            </a:r>
            <a:r>
              <a:rPr sz="2600" spc="-35" dirty="0">
                <a:latin typeface="Calibri"/>
                <a:cs typeface="Calibri"/>
              </a:rPr>
              <a:t> </a:t>
            </a:r>
            <a:r>
              <a:rPr sz="2600" spc="-10" dirty="0">
                <a:latin typeface="Calibri"/>
                <a:cs typeface="Calibri"/>
              </a:rPr>
              <a:t>that</a:t>
            </a:r>
            <a:r>
              <a:rPr sz="2600" spc="10" dirty="0">
                <a:latin typeface="Calibri"/>
                <a:cs typeface="Calibri"/>
              </a:rPr>
              <a:t> </a:t>
            </a:r>
            <a:r>
              <a:rPr sz="2600" spc="-5" dirty="0">
                <a:latin typeface="Calibri"/>
                <a:cs typeface="Calibri"/>
              </a:rPr>
              <a:t>none</a:t>
            </a:r>
            <a:r>
              <a:rPr sz="2600" dirty="0">
                <a:latin typeface="Calibri"/>
                <a:cs typeface="Calibri"/>
              </a:rPr>
              <a:t> </a:t>
            </a:r>
            <a:r>
              <a:rPr sz="2600" spc="-10" dirty="0">
                <a:latin typeface="Calibri"/>
                <a:cs typeface="Calibri"/>
              </a:rPr>
              <a:t>of </a:t>
            </a:r>
            <a:r>
              <a:rPr sz="2600" spc="-575" dirty="0">
                <a:latin typeface="Calibri"/>
                <a:cs typeface="Calibri"/>
              </a:rPr>
              <a:t> </a:t>
            </a:r>
            <a:r>
              <a:rPr sz="2600" spc="-5" dirty="0">
                <a:latin typeface="Calibri"/>
                <a:cs typeface="Calibri"/>
              </a:rPr>
              <a:t>the functionalities</a:t>
            </a:r>
            <a:r>
              <a:rPr sz="2600" spc="15" dirty="0">
                <a:latin typeface="Calibri"/>
                <a:cs typeface="Calibri"/>
              </a:rPr>
              <a:t> </a:t>
            </a:r>
            <a:r>
              <a:rPr sz="2600" spc="-5" dirty="0">
                <a:latin typeface="Calibri"/>
                <a:cs typeface="Calibri"/>
              </a:rPr>
              <a:t>of the </a:t>
            </a:r>
            <a:r>
              <a:rPr sz="2600" spc="-15" dirty="0">
                <a:latin typeface="Calibri"/>
                <a:cs typeface="Calibri"/>
              </a:rPr>
              <a:t>legacy</a:t>
            </a:r>
            <a:r>
              <a:rPr sz="2600" spc="10" dirty="0">
                <a:latin typeface="Calibri"/>
                <a:cs typeface="Calibri"/>
              </a:rPr>
              <a:t> </a:t>
            </a:r>
            <a:r>
              <a:rPr sz="2600" spc="-30" dirty="0">
                <a:latin typeface="Calibri"/>
                <a:cs typeface="Calibri"/>
              </a:rPr>
              <a:t>system</a:t>
            </a:r>
            <a:r>
              <a:rPr sz="2600" spc="15" dirty="0">
                <a:latin typeface="Calibri"/>
                <a:cs typeface="Calibri"/>
              </a:rPr>
              <a:t> </a:t>
            </a:r>
            <a:r>
              <a:rPr sz="2600" spc="-5" dirty="0">
                <a:latin typeface="Calibri"/>
                <a:cs typeface="Calibri"/>
              </a:rPr>
              <a:t>will</a:t>
            </a:r>
            <a:r>
              <a:rPr sz="2600" spc="5" dirty="0">
                <a:latin typeface="Calibri"/>
                <a:cs typeface="Calibri"/>
              </a:rPr>
              <a:t> </a:t>
            </a:r>
            <a:r>
              <a:rPr sz="2600" spc="-5" dirty="0">
                <a:latin typeface="Calibri"/>
                <a:cs typeface="Calibri"/>
              </a:rPr>
              <a:t>be </a:t>
            </a:r>
            <a:r>
              <a:rPr sz="2600" spc="-15" dirty="0">
                <a:latin typeface="Calibri"/>
                <a:cs typeface="Calibri"/>
              </a:rPr>
              <a:t>overlooked.</a:t>
            </a:r>
            <a:endParaRPr sz="2600">
              <a:latin typeface="Calibri"/>
              <a:cs typeface="Calibri"/>
            </a:endParaRPr>
          </a:p>
          <a:p>
            <a:pPr marL="241300" marR="260350" indent="-228600">
              <a:lnSpc>
                <a:spcPct val="70000"/>
              </a:lnSpc>
              <a:spcBef>
                <a:spcPts val="994"/>
              </a:spcBef>
              <a:buFont typeface="Arial MT"/>
              <a:buChar char="•"/>
              <a:tabLst>
                <a:tab pos="241300" algn="l"/>
              </a:tabLst>
            </a:pPr>
            <a:r>
              <a:rPr sz="2600" spc="-5" dirty="0">
                <a:latin typeface="Calibri"/>
                <a:cs typeface="Calibri"/>
              </a:rPr>
              <a:t>This method leads</a:t>
            </a:r>
            <a:r>
              <a:rPr sz="2600" spc="5" dirty="0">
                <a:latin typeface="Calibri"/>
                <a:cs typeface="Calibri"/>
              </a:rPr>
              <a:t> </a:t>
            </a:r>
            <a:r>
              <a:rPr sz="2600" spc="-15" dirty="0">
                <a:latin typeface="Calibri"/>
                <a:cs typeface="Calibri"/>
              </a:rPr>
              <a:t>to</a:t>
            </a:r>
            <a:r>
              <a:rPr sz="2600" spc="5" dirty="0">
                <a:latin typeface="Calibri"/>
                <a:cs typeface="Calibri"/>
              </a:rPr>
              <a:t> </a:t>
            </a:r>
            <a:r>
              <a:rPr sz="2600" spc="-5" dirty="0">
                <a:latin typeface="Calibri"/>
                <a:cs typeface="Calibri"/>
              </a:rPr>
              <a:t>a</a:t>
            </a:r>
            <a:r>
              <a:rPr sz="2600" spc="5" dirty="0">
                <a:latin typeface="Calibri"/>
                <a:cs typeface="Calibri"/>
              </a:rPr>
              <a:t> </a:t>
            </a:r>
            <a:r>
              <a:rPr sz="2600" spc="-15" dirty="0">
                <a:solidFill>
                  <a:srgbClr val="C00000"/>
                </a:solidFill>
                <a:latin typeface="Calibri"/>
                <a:cs typeface="Calibri"/>
              </a:rPr>
              <a:t>large</a:t>
            </a:r>
            <a:r>
              <a:rPr sz="2600" spc="20" dirty="0">
                <a:solidFill>
                  <a:srgbClr val="C00000"/>
                </a:solidFill>
                <a:latin typeface="Calibri"/>
                <a:cs typeface="Calibri"/>
              </a:rPr>
              <a:t> </a:t>
            </a:r>
            <a:r>
              <a:rPr sz="2600" spc="-5" dirty="0">
                <a:solidFill>
                  <a:srgbClr val="C00000"/>
                </a:solidFill>
                <a:latin typeface="Calibri"/>
                <a:cs typeface="Calibri"/>
              </a:rPr>
              <a:t>amount of very</a:t>
            </a:r>
            <a:r>
              <a:rPr sz="2600" spc="5" dirty="0">
                <a:solidFill>
                  <a:srgbClr val="C00000"/>
                </a:solidFill>
                <a:latin typeface="Calibri"/>
                <a:cs typeface="Calibri"/>
              </a:rPr>
              <a:t> </a:t>
            </a:r>
            <a:r>
              <a:rPr sz="2600" spc="-10" dirty="0">
                <a:solidFill>
                  <a:srgbClr val="C00000"/>
                </a:solidFill>
                <a:latin typeface="Calibri"/>
                <a:cs typeface="Calibri"/>
              </a:rPr>
              <a:t>detailed</a:t>
            </a:r>
            <a:r>
              <a:rPr sz="2600" spc="5" dirty="0">
                <a:solidFill>
                  <a:srgbClr val="C00000"/>
                </a:solidFill>
                <a:latin typeface="Calibri"/>
                <a:cs typeface="Calibri"/>
              </a:rPr>
              <a:t> </a:t>
            </a:r>
            <a:r>
              <a:rPr sz="2600" spc="-15" dirty="0">
                <a:solidFill>
                  <a:srgbClr val="C00000"/>
                </a:solidFill>
                <a:latin typeface="Calibri"/>
                <a:cs typeface="Calibri"/>
              </a:rPr>
              <a:t>requirements</a:t>
            </a:r>
            <a:r>
              <a:rPr sz="2600" spc="-10" dirty="0">
                <a:solidFill>
                  <a:srgbClr val="C00000"/>
                </a:solidFill>
                <a:latin typeface="Calibri"/>
                <a:cs typeface="Calibri"/>
              </a:rPr>
              <a:t> </a:t>
            </a:r>
            <a:r>
              <a:rPr sz="2600" spc="-5" dirty="0">
                <a:latin typeface="Calibri"/>
                <a:cs typeface="Calibri"/>
              </a:rPr>
              <a:t>and</a:t>
            </a:r>
            <a:r>
              <a:rPr sz="2600" dirty="0">
                <a:latin typeface="Calibri"/>
                <a:cs typeface="Calibri"/>
              </a:rPr>
              <a:t> </a:t>
            </a:r>
            <a:r>
              <a:rPr sz="2600" spc="-5" dirty="0">
                <a:latin typeface="Calibri"/>
                <a:cs typeface="Calibri"/>
              </a:rPr>
              <a:t>is </a:t>
            </a:r>
            <a:r>
              <a:rPr sz="2600" spc="-575" dirty="0">
                <a:latin typeface="Calibri"/>
                <a:cs typeface="Calibri"/>
              </a:rPr>
              <a:t> </a:t>
            </a:r>
            <a:r>
              <a:rPr sz="2600" spc="-10" dirty="0">
                <a:latin typeface="Calibri"/>
                <a:cs typeface="Calibri"/>
              </a:rPr>
              <a:t>very</a:t>
            </a:r>
            <a:r>
              <a:rPr sz="2600" spc="-5" dirty="0">
                <a:latin typeface="Calibri"/>
                <a:cs typeface="Calibri"/>
              </a:rPr>
              <a:t> laborious.</a:t>
            </a:r>
            <a:endParaRPr sz="2600">
              <a:latin typeface="Calibri"/>
              <a:cs typeface="Calibri"/>
            </a:endParaRPr>
          </a:p>
          <a:p>
            <a:pPr marL="241300" marR="133985" indent="-228600">
              <a:lnSpc>
                <a:spcPct val="70000"/>
              </a:lnSpc>
              <a:spcBef>
                <a:spcPts val="1005"/>
              </a:spcBef>
              <a:buFont typeface="Arial MT"/>
              <a:buChar char="•"/>
              <a:tabLst>
                <a:tab pos="241300" algn="l"/>
              </a:tabLst>
            </a:pPr>
            <a:r>
              <a:rPr sz="2600" spc="-5" dirty="0">
                <a:latin typeface="Calibri"/>
                <a:cs typeface="Calibri"/>
              </a:rPr>
              <a:t>only</a:t>
            </a:r>
            <a:r>
              <a:rPr sz="2600" dirty="0">
                <a:latin typeface="Calibri"/>
                <a:cs typeface="Calibri"/>
              </a:rPr>
              <a:t> </a:t>
            </a:r>
            <a:r>
              <a:rPr sz="2600" spc="-5" dirty="0">
                <a:latin typeface="Calibri"/>
                <a:cs typeface="Calibri"/>
              </a:rPr>
              <a:t>technique</a:t>
            </a:r>
            <a:r>
              <a:rPr sz="2600" spc="-10" dirty="0">
                <a:latin typeface="Calibri"/>
                <a:cs typeface="Calibri"/>
              </a:rPr>
              <a:t> that</a:t>
            </a:r>
            <a:r>
              <a:rPr sz="2600" spc="15" dirty="0">
                <a:latin typeface="Calibri"/>
                <a:cs typeface="Calibri"/>
              </a:rPr>
              <a:t> </a:t>
            </a:r>
            <a:r>
              <a:rPr sz="2600" spc="-15" dirty="0">
                <a:latin typeface="Calibri"/>
                <a:cs typeface="Calibri"/>
              </a:rPr>
              <a:t>can</a:t>
            </a:r>
            <a:r>
              <a:rPr sz="2600" spc="5" dirty="0">
                <a:latin typeface="Calibri"/>
                <a:cs typeface="Calibri"/>
              </a:rPr>
              <a:t> </a:t>
            </a:r>
            <a:r>
              <a:rPr sz="2600" spc="-10" dirty="0">
                <a:latin typeface="Calibri"/>
                <a:cs typeface="Calibri"/>
              </a:rPr>
              <a:t>ensure</a:t>
            </a:r>
            <a:r>
              <a:rPr sz="2600" spc="-5" dirty="0">
                <a:latin typeface="Calibri"/>
                <a:cs typeface="Calibri"/>
              </a:rPr>
              <a:t> </a:t>
            </a:r>
            <a:r>
              <a:rPr sz="2600" spc="-10" dirty="0">
                <a:latin typeface="Calibri"/>
                <a:cs typeface="Calibri"/>
              </a:rPr>
              <a:t>that</a:t>
            </a:r>
            <a:r>
              <a:rPr sz="2600" spc="10" dirty="0">
                <a:latin typeface="Calibri"/>
                <a:cs typeface="Calibri"/>
              </a:rPr>
              <a:t> </a:t>
            </a:r>
            <a:r>
              <a:rPr sz="2600" spc="-5" dirty="0">
                <a:latin typeface="Calibri"/>
                <a:cs typeface="Calibri"/>
              </a:rPr>
              <a:t>all</a:t>
            </a:r>
            <a:r>
              <a:rPr sz="2600" spc="20" dirty="0">
                <a:latin typeface="Calibri"/>
                <a:cs typeface="Calibri"/>
              </a:rPr>
              <a:t> </a:t>
            </a:r>
            <a:r>
              <a:rPr sz="2600" spc="-10" dirty="0">
                <a:latin typeface="Calibri"/>
                <a:cs typeface="Calibri"/>
              </a:rPr>
              <a:t>functionalities</a:t>
            </a:r>
            <a:r>
              <a:rPr sz="2600" spc="20" dirty="0">
                <a:latin typeface="Calibri"/>
                <a:cs typeface="Calibri"/>
              </a:rPr>
              <a:t> </a:t>
            </a:r>
            <a:r>
              <a:rPr sz="2600" spc="-5" dirty="0">
                <a:latin typeface="Calibri"/>
                <a:cs typeface="Calibri"/>
              </a:rPr>
              <a:t>of</a:t>
            </a:r>
            <a:r>
              <a:rPr sz="2600" spc="5" dirty="0">
                <a:latin typeface="Calibri"/>
                <a:cs typeface="Calibri"/>
              </a:rPr>
              <a:t> </a:t>
            </a:r>
            <a:r>
              <a:rPr sz="2600" spc="-5" dirty="0">
                <a:latin typeface="Calibri"/>
                <a:cs typeface="Calibri"/>
              </a:rPr>
              <a:t>the</a:t>
            </a:r>
            <a:r>
              <a:rPr sz="2600" dirty="0">
                <a:latin typeface="Calibri"/>
                <a:cs typeface="Calibri"/>
              </a:rPr>
              <a:t> </a:t>
            </a:r>
            <a:r>
              <a:rPr sz="2600" spc="-10" dirty="0">
                <a:latin typeface="Calibri"/>
                <a:cs typeface="Calibri"/>
              </a:rPr>
              <a:t>legacy</a:t>
            </a:r>
            <a:r>
              <a:rPr sz="2600" spc="35" dirty="0">
                <a:latin typeface="Calibri"/>
                <a:cs typeface="Calibri"/>
              </a:rPr>
              <a:t> </a:t>
            </a:r>
            <a:r>
              <a:rPr sz="2600" spc="-30" dirty="0">
                <a:latin typeface="Calibri"/>
                <a:cs typeface="Calibri"/>
              </a:rPr>
              <a:t>system </a:t>
            </a:r>
            <a:r>
              <a:rPr sz="2600" spc="-575" dirty="0">
                <a:latin typeface="Calibri"/>
                <a:cs typeface="Calibri"/>
              </a:rPr>
              <a:t> </a:t>
            </a:r>
            <a:r>
              <a:rPr sz="2600" spc="-5" dirty="0">
                <a:latin typeface="Calibri"/>
                <a:cs typeface="Calibri"/>
              </a:rPr>
              <a:t>will</a:t>
            </a:r>
            <a:r>
              <a:rPr sz="2600" spc="5" dirty="0">
                <a:latin typeface="Calibri"/>
                <a:cs typeface="Calibri"/>
              </a:rPr>
              <a:t> </a:t>
            </a:r>
            <a:r>
              <a:rPr sz="2600" spc="-5" dirty="0">
                <a:latin typeface="Calibri"/>
                <a:cs typeface="Calibri"/>
              </a:rPr>
              <a:t>be </a:t>
            </a:r>
            <a:r>
              <a:rPr sz="2600" spc="-10" dirty="0">
                <a:latin typeface="Calibri"/>
                <a:cs typeface="Calibri"/>
              </a:rPr>
              <a:t>implemented</a:t>
            </a:r>
            <a:r>
              <a:rPr sz="2600" dirty="0">
                <a:latin typeface="Calibri"/>
                <a:cs typeface="Calibri"/>
              </a:rPr>
              <a:t> </a:t>
            </a:r>
            <a:r>
              <a:rPr sz="2600" spc="-10" dirty="0">
                <a:latin typeface="Calibri"/>
                <a:cs typeface="Calibri"/>
              </a:rPr>
              <a:t>in</a:t>
            </a:r>
            <a:r>
              <a:rPr sz="2600" spc="-5" dirty="0">
                <a:latin typeface="Calibri"/>
                <a:cs typeface="Calibri"/>
              </a:rPr>
              <a:t> </a:t>
            </a:r>
            <a:r>
              <a:rPr sz="2600" dirty="0">
                <a:latin typeface="Calibri"/>
                <a:cs typeface="Calibri"/>
              </a:rPr>
              <a:t>the</a:t>
            </a:r>
            <a:r>
              <a:rPr sz="2600" spc="-10" dirty="0">
                <a:latin typeface="Calibri"/>
                <a:cs typeface="Calibri"/>
              </a:rPr>
              <a:t> new</a:t>
            </a:r>
            <a:r>
              <a:rPr sz="2600" dirty="0">
                <a:latin typeface="Calibri"/>
                <a:cs typeface="Calibri"/>
              </a:rPr>
              <a:t> </a:t>
            </a:r>
            <a:r>
              <a:rPr sz="2600" spc="-25" dirty="0">
                <a:latin typeface="Calibri"/>
                <a:cs typeface="Calibri"/>
              </a:rPr>
              <a:t>system.</a:t>
            </a:r>
            <a:endParaRPr sz="2600">
              <a:latin typeface="Calibri"/>
              <a:cs typeface="Calibri"/>
            </a:endParaRPr>
          </a:p>
          <a:p>
            <a:pPr marL="241300" indent="-228600">
              <a:lnSpc>
                <a:spcPts val="2650"/>
              </a:lnSpc>
              <a:spcBef>
                <a:spcPts val="65"/>
              </a:spcBef>
              <a:buFont typeface="Arial MT"/>
              <a:buChar char="•"/>
              <a:tabLst>
                <a:tab pos="241300" algn="l"/>
              </a:tabLst>
            </a:pPr>
            <a:r>
              <a:rPr sz="2600" spc="-5" dirty="0">
                <a:latin typeface="Calibri"/>
                <a:cs typeface="Calibri"/>
              </a:rPr>
              <a:t>When</a:t>
            </a:r>
            <a:r>
              <a:rPr sz="2600" spc="-10" dirty="0">
                <a:latin typeface="Calibri"/>
                <a:cs typeface="Calibri"/>
              </a:rPr>
              <a:t> </a:t>
            </a:r>
            <a:r>
              <a:rPr sz="2600" spc="-5" dirty="0">
                <a:latin typeface="Calibri"/>
                <a:cs typeface="Calibri"/>
              </a:rPr>
              <a:t>it</a:t>
            </a:r>
            <a:r>
              <a:rPr sz="2600" spc="10" dirty="0">
                <a:latin typeface="Calibri"/>
                <a:cs typeface="Calibri"/>
              </a:rPr>
              <a:t> </a:t>
            </a:r>
            <a:r>
              <a:rPr sz="2600" spc="-10" dirty="0">
                <a:latin typeface="Calibri"/>
                <a:cs typeface="Calibri"/>
              </a:rPr>
              <a:t>becomes</a:t>
            </a:r>
            <a:r>
              <a:rPr sz="2600" spc="5" dirty="0">
                <a:latin typeface="Calibri"/>
                <a:cs typeface="Calibri"/>
              </a:rPr>
              <a:t> </a:t>
            </a:r>
            <a:r>
              <a:rPr sz="2600" spc="-5" dirty="0">
                <a:latin typeface="Calibri"/>
                <a:cs typeface="Calibri"/>
              </a:rPr>
              <a:t>obviously</a:t>
            </a:r>
            <a:r>
              <a:rPr sz="2600" spc="5" dirty="0">
                <a:latin typeface="Calibri"/>
                <a:cs typeface="Calibri"/>
              </a:rPr>
              <a:t> </a:t>
            </a:r>
            <a:r>
              <a:rPr sz="2600" spc="-10" dirty="0">
                <a:latin typeface="Calibri"/>
                <a:cs typeface="Calibri"/>
              </a:rPr>
              <a:t>apparent</a:t>
            </a:r>
            <a:r>
              <a:rPr sz="2600" spc="5" dirty="0">
                <a:latin typeface="Calibri"/>
                <a:cs typeface="Calibri"/>
              </a:rPr>
              <a:t> </a:t>
            </a:r>
            <a:r>
              <a:rPr sz="2600" spc="-10" dirty="0">
                <a:latin typeface="Calibri"/>
                <a:cs typeface="Calibri"/>
              </a:rPr>
              <a:t>that</a:t>
            </a:r>
            <a:r>
              <a:rPr sz="2600" spc="10" dirty="0">
                <a:latin typeface="Calibri"/>
                <a:cs typeface="Calibri"/>
              </a:rPr>
              <a:t> </a:t>
            </a:r>
            <a:r>
              <a:rPr sz="2600" spc="-5" dirty="0">
                <a:latin typeface="Calibri"/>
                <a:cs typeface="Calibri"/>
              </a:rPr>
              <a:t>the</a:t>
            </a:r>
            <a:r>
              <a:rPr sz="2600" dirty="0">
                <a:latin typeface="Calibri"/>
                <a:cs typeface="Calibri"/>
              </a:rPr>
              <a:t> </a:t>
            </a:r>
            <a:r>
              <a:rPr sz="2600" spc="-15" dirty="0">
                <a:latin typeface="Calibri"/>
                <a:cs typeface="Calibri"/>
              </a:rPr>
              <a:t>legacy</a:t>
            </a:r>
            <a:r>
              <a:rPr sz="2600" spc="5" dirty="0">
                <a:latin typeface="Calibri"/>
                <a:cs typeface="Calibri"/>
              </a:rPr>
              <a:t> </a:t>
            </a:r>
            <a:r>
              <a:rPr sz="2600" spc="-30" dirty="0">
                <a:latin typeface="Calibri"/>
                <a:cs typeface="Calibri"/>
              </a:rPr>
              <a:t>system</a:t>
            </a:r>
            <a:r>
              <a:rPr sz="2600" spc="5" dirty="0">
                <a:latin typeface="Calibri"/>
                <a:cs typeface="Calibri"/>
              </a:rPr>
              <a:t> </a:t>
            </a:r>
            <a:r>
              <a:rPr sz="2600" spc="-5" dirty="0">
                <a:latin typeface="Calibri"/>
                <a:cs typeface="Calibri"/>
              </a:rPr>
              <a:t>and</a:t>
            </a:r>
            <a:r>
              <a:rPr sz="2600" spc="5" dirty="0">
                <a:latin typeface="Calibri"/>
                <a:cs typeface="Calibri"/>
              </a:rPr>
              <a:t> </a:t>
            </a:r>
            <a:r>
              <a:rPr sz="2600" spc="-5" dirty="0">
                <a:latin typeface="Calibri"/>
                <a:cs typeface="Calibri"/>
              </a:rPr>
              <a:t>the</a:t>
            </a:r>
            <a:r>
              <a:rPr sz="2600" spc="-10" dirty="0">
                <a:latin typeface="Calibri"/>
                <a:cs typeface="Calibri"/>
              </a:rPr>
              <a:t> new</a:t>
            </a:r>
            <a:endParaRPr sz="2600">
              <a:latin typeface="Calibri"/>
              <a:cs typeface="Calibri"/>
            </a:endParaRPr>
          </a:p>
          <a:p>
            <a:pPr marL="241300" marR="1089660">
              <a:lnSpc>
                <a:spcPct val="70100"/>
              </a:lnSpc>
              <a:spcBef>
                <a:spcPts val="465"/>
              </a:spcBef>
            </a:pPr>
            <a:r>
              <a:rPr sz="2600" spc="-25" dirty="0">
                <a:latin typeface="Calibri"/>
                <a:cs typeface="Calibri"/>
              </a:rPr>
              <a:t>system</a:t>
            </a:r>
            <a:r>
              <a:rPr sz="2600" dirty="0">
                <a:latin typeface="Calibri"/>
                <a:cs typeface="Calibri"/>
              </a:rPr>
              <a:t> </a:t>
            </a:r>
            <a:r>
              <a:rPr sz="2600" spc="-20" dirty="0">
                <a:latin typeface="Calibri"/>
                <a:cs typeface="Calibri"/>
              </a:rPr>
              <a:t>differ</a:t>
            </a:r>
            <a:r>
              <a:rPr sz="2600" spc="-10" dirty="0">
                <a:latin typeface="Calibri"/>
                <a:cs typeface="Calibri"/>
              </a:rPr>
              <a:t> </a:t>
            </a:r>
            <a:r>
              <a:rPr sz="2600" dirty="0">
                <a:latin typeface="Calibri"/>
                <a:cs typeface="Calibri"/>
              </a:rPr>
              <a:t>in</a:t>
            </a:r>
            <a:r>
              <a:rPr sz="2600" spc="5" dirty="0">
                <a:latin typeface="Calibri"/>
                <a:cs typeface="Calibri"/>
              </a:rPr>
              <a:t> </a:t>
            </a:r>
            <a:r>
              <a:rPr sz="2600" spc="-20" dirty="0">
                <a:latin typeface="Calibri"/>
                <a:cs typeface="Calibri"/>
              </a:rPr>
              <a:t>functionality,</a:t>
            </a:r>
            <a:r>
              <a:rPr sz="2600" spc="30" dirty="0">
                <a:latin typeface="Calibri"/>
                <a:cs typeface="Calibri"/>
              </a:rPr>
              <a:t> </a:t>
            </a:r>
            <a:r>
              <a:rPr sz="2600" spc="-5" dirty="0">
                <a:latin typeface="Calibri"/>
                <a:cs typeface="Calibri"/>
              </a:rPr>
              <a:t>additional</a:t>
            </a:r>
            <a:r>
              <a:rPr sz="2600" spc="30" dirty="0">
                <a:latin typeface="Calibri"/>
                <a:cs typeface="Calibri"/>
              </a:rPr>
              <a:t> </a:t>
            </a:r>
            <a:r>
              <a:rPr sz="2600" spc="-10" dirty="0">
                <a:latin typeface="Calibri"/>
                <a:cs typeface="Calibri"/>
              </a:rPr>
              <a:t>elicitation</a:t>
            </a:r>
            <a:r>
              <a:rPr sz="2600" spc="30" dirty="0">
                <a:latin typeface="Calibri"/>
                <a:cs typeface="Calibri"/>
              </a:rPr>
              <a:t> </a:t>
            </a:r>
            <a:r>
              <a:rPr sz="2600" spc="-5" dirty="0">
                <a:latin typeface="Calibri"/>
                <a:cs typeface="Calibri"/>
              </a:rPr>
              <a:t>techniques,</a:t>
            </a:r>
            <a:r>
              <a:rPr sz="2600" spc="-15" dirty="0">
                <a:latin typeface="Calibri"/>
                <a:cs typeface="Calibri"/>
              </a:rPr>
              <a:t> </a:t>
            </a:r>
            <a:r>
              <a:rPr sz="2600" dirty="0">
                <a:latin typeface="Calibri"/>
                <a:cs typeface="Calibri"/>
              </a:rPr>
              <a:t>e.g., </a:t>
            </a:r>
            <a:r>
              <a:rPr sz="2600" spc="-570" dirty="0">
                <a:latin typeface="Calibri"/>
                <a:cs typeface="Calibri"/>
              </a:rPr>
              <a:t> </a:t>
            </a:r>
            <a:r>
              <a:rPr sz="2600" spc="-10" dirty="0">
                <a:latin typeface="Calibri"/>
                <a:cs typeface="Calibri"/>
              </a:rPr>
              <a:t>creativity</a:t>
            </a:r>
            <a:r>
              <a:rPr sz="2600" spc="25" dirty="0">
                <a:latin typeface="Calibri"/>
                <a:cs typeface="Calibri"/>
              </a:rPr>
              <a:t> </a:t>
            </a:r>
            <a:r>
              <a:rPr sz="2600" spc="-5" dirty="0">
                <a:latin typeface="Calibri"/>
                <a:cs typeface="Calibri"/>
              </a:rPr>
              <a:t>techniques,</a:t>
            </a:r>
            <a:r>
              <a:rPr sz="2600" spc="-25" dirty="0">
                <a:latin typeface="Calibri"/>
                <a:cs typeface="Calibri"/>
              </a:rPr>
              <a:t> </a:t>
            </a:r>
            <a:r>
              <a:rPr sz="2600" spc="-10" dirty="0">
                <a:latin typeface="Calibri"/>
                <a:cs typeface="Calibri"/>
              </a:rPr>
              <a:t>must </a:t>
            </a:r>
            <a:r>
              <a:rPr sz="2600" spc="-5" dirty="0">
                <a:latin typeface="Calibri"/>
                <a:cs typeface="Calibri"/>
              </a:rPr>
              <a:t>be</a:t>
            </a:r>
            <a:r>
              <a:rPr sz="2600" spc="-15" dirty="0">
                <a:latin typeface="Calibri"/>
                <a:cs typeface="Calibri"/>
              </a:rPr>
              <a:t> </a:t>
            </a:r>
            <a:r>
              <a:rPr sz="2600" spc="-5" dirty="0">
                <a:latin typeface="Calibri"/>
                <a:cs typeface="Calibri"/>
              </a:rPr>
              <a:t>applied early</a:t>
            </a:r>
            <a:r>
              <a:rPr sz="2600" spc="15" dirty="0">
                <a:latin typeface="Calibri"/>
                <a:cs typeface="Calibri"/>
              </a:rPr>
              <a:t> </a:t>
            </a:r>
            <a:r>
              <a:rPr sz="2600" spc="-10" dirty="0">
                <a:latin typeface="Calibri"/>
                <a:cs typeface="Calibri"/>
              </a:rPr>
              <a:t>on.</a:t>
            </a:r>
            <a:endParaRPr sz="26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D029-9038-B29F-EB9B-87E38150100F}"/>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A3B38B51-10F8-3934-D5AB-D913BA262860}"/>
              </a:ext>
            </a:extLst>
          </p:cNvPr>
          <p:cNvSpPr>
            <a:spLocks noGrp="1"/>
          </p:cNvSpPr>
          <p:nvPr>
            <p:ph type="body" idx="1"/>
          </p:nvPr>
        </p:nvSpPr>
        <p:spPr/>
        <p:txBody>
          <a:bodyPr/>
          <a:lstStyle/>
          <a:p>
            <a:endParaRPr lang="en-PK"/>
          </a:p>
        </p:txBody>
      </p:sp>
      <p:pic>
        <p:nvPicPr>
          <p:cNvPr id="9" name="Picture 8">
            <a:extLst>
              <a:ext uri="{FF2B5EF4-FFF2-40B4-BE49-F238E27FC236}">
                <a16:creationId xmlns:a16="http://schemas.microsoft.com/office/drawing/2014/main" id="{08CF00B2-FB59-23D9-A5FD-4345C82A64CC}"/>
              </a:ext>
            </a:extLst>
          </p:cNvPr>
          <p:cNvPicPr>
            <a:picLocks noChangeAspect="1"/>
          </p:cNvPicPr>
          <p:nvPr/>
        </p:nvPicPr>
        <p:blipFill rotWithShape="1">
          <a:blip r:embed="rId2"/>
          <a:srcRect b="-1110"/>
          <a:stretch/>
        </p:blipFill>
        <p:spPr>
          <a:xfrm>
            <a:off x="0" y="0"/>
            <a:ext cx="12192000" cy="6934200"/>
          </a:xfrm>
          <a:prstGeom prst="rect">
            <a:avLst/>
          </a:prstGeom>
        </p:spPr>
      </p:pic>
      <p:sp>
        <p:nvSpPr>
          <p:cNvPr id="10" name="Oval 9">
            <a:extLst>
              <a:ext uri="{FF2B5EF4-FFF2-40B4-BE49-F238E27FC236}">
                <a16:creationId xmlns:a16="http://schemas.microsoft.com/office/drawing/2014/main" id="{46AB9580-D8FD-A459-70E5-04EE5A06ECBB}"/>
              </a:ext>
            </a:extLst>
          </p:cNvPr>
          <p:cNvSpPr/>
          <p:nvPr/>
        </p:nvSpPr>
        <p:spPr>
          <a:xfrm>
            <a:off x="22123" y="5334000"/>
            <a:ext cx="2895600" cy="1066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PK" dirty="0"/>
          </a:p>
        </p:txBody>
      </p:sp>
      <p:sp>
        <p:nvSpPr>
          <p:cNvPr id="11" name="Rectangle 10">
            <a:extLst>
              <a:ext uri="{FF2B5EF4-FFF2-40B4-BE49-F238E27FC236}">
                <a16:creationId xmlns:a16="http://schemas.microsoft.com/office/drawing/2014/main" id="{D3BC748A-2ED3-99AD-9341-EC22C180E8EA}"/>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648401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5885815" cy="695960"/>
          </a:xfrm>
          <a:prstGeom prst="rect">
            <a:avLst/>
          </a:prstGeom>
        </p:spPr>
        <p:txBody>
          <a:bodyPr vert="horz" wrap="square" lIns="0" tIns="12700" rIns="0" bIns="0" rtlCol="0">
            <a:spAutoFit/>
          </a:bodyPr>
          <a:lstStyle/>
          <a:p>
            <a:pPr marL="12700">
              <a:lnSpc>
                <a:spcPct val="100000"/>
              </a:lnSpc>
              <a:spcBef>
                <a:spcPts val="100"/>
              </a:spcBef>
            </a:pPr>
            <a:r>
              <a:rPr i="1" spc="-10" dirty="0">
                <a:latin typeface="Calibri Light"/>
                <a:cs typeface="Calibri Light"/>
              </a:rPr>
              <a:t>Perspective-based</a:t>
            </a:r>
            <a:r>
              <a:rPr i="1" spc="-75" dirty="0">
                <a:latin typeface="Calibri Light"/>
                <a:cs typeface="Calibri Light"/>
              </a:rPr>
              <a:t> </a:t>
            </a:r>
            <a:r>
              <a:rPr i="1" dirty="0">
                <a:latin typeface="Calibri Light"/>
                <a:cs typeface="Calibri Light"/>
              </a:rPr>
              <a:t>reading</a:t>
            </a:r>
          </a:p>
        </p:txBody>
      </p:sp>
      <p:sp>
        <p:nvSpPr>
          <p:cNvPr id="3" name="object 3"/>
          <p:cNvSpPr txBox="1"/>
          <p:nvPr/>
        </p:nvSpPr>
        <p:spPr>
          <a:xfrm>
            <a:off x="916939" y="1793239"/>
            <a:ext cx="10326370" cy="3778885"/>
          </a:xfrm>
          <a:prstGeom prst="rect">
            <a:avLst/>
          </a:prstGeom>
        </p:spPr>
        <p:txBody>
          <a:bodyPr vert="horz" wrap="square" lIns="0" tIns="55244" rIns="0" bIns="0" rtlCol="0">
            <a:spAutoFit/>
          </a:bodyPr>
          <a:lstStyle/>
          <a:p>
            <a:pPr marL="241300" marR="291465" indent="-228600">
              <a:lnSpc>
                <a:spcPct val="90000"/>
              </a:lnSpc>
              <a:spcBef>
                <a:spcPts val="434"/>
              </a:spcBef>
              <a:buFont typeface="Arial MT"/>
              <a:buChar char="•"/>
              <a:tabLst>
                <a:tab pos="241300" algn="l"/>
              </a:tabLst>
            </a:pPr>
            <a:r>
              <a:rPr sz="2800" spc="-5" dirty="0">
                <a:latin typeface="Calibri"/>
                <a:cs typeface="Calibri"/>
              </a:rPr>
              <a:t>Applied</a:t>
            </a:r>
            <a:r>
              <a:rPr sz="2800" spc="10" dirty="0">
                <a:latin typeface="Calibri"/>
                <a:cs typeface="Calibri"/>
              </a:rPr>
              <a:t> </a:t>
            </a:r>
            <a:r>
              <a:rPr sz="2800" dirty="0">
                <a:latin typeface="Calibri"/>
                <a:cs typeface="Calibri"/>
              </a:rPr>
              <a:t>when </a:t>
            </a:r>
            <a:r>
              <a:rPr sz="2800" spc="-10" dirty="0">
                <a:solidFill>
                  <a:srgbClr val="C00000"/>
                </a:solidFill>
                <a:latin typeface="Calibri"/>
                <a:cs typeface="Calibri"/>
              </a:rPr>
              <a:t>documents</a:t>
            </a:r>
            <a:r>
              <a:rPr sz="2800" spc="15" dirty="0">
                <a:solidFill>
                  <a:srgbClr val="C00000"/>
                </a:solidFill>
                <a:latin typeface="Calibri"/>
                <a:cs typeface="Calibri"/>
              </a:rPr>
              <a:t> </a:t>
            </a:r>
            <a:r>
              <a:rPr sz="2800" spc="-5" dirty="0">
                <a:solidFill>
                  <a:srgbClr val="C00000"/>
                </a:solidFill>
                <a:latin typeface="Calibri"/>
                <a:cs typeface="Calibri"/>
              </a:rPr>
              <a:t>need</a:t>
            </a:r>
            <a:r>
              <a:rPr sz="2800" spc="5" dirty="0">
                <a:solidFill>
                  <a:srgbClr val="C00000"/>
                </a:solidFill>
                <a:latin typeface="Calibri"/>
                <a:cs typeface="Calibri"/>
              </a:rPr>
              <a:t> </a:t>
            </a:r>
            <a:r>
              <a:rPr sz="2800" spc="-20" dirty="0">
                <a:solidFill>
                  <a:srgbClr val="C00000"/>
                </a:solidFill>
                <a:latin typeface="Calibri"/>
                <a:cs typeface="Calibri"/>
              </a:rPr>
              <a:t>to</a:t>
            </a:r>
            <a:r>
              <a:rPr sz="2800" spc="-5" dirty="0">
                <a:solidFill>
                  <a:srgbClr val="C00000"/>
                </a:solidFill>
                <a:latin typeface="Calibri"/>
                <a:cs typeface="Calibri"/>
              </a:rPr>
              <a:t> be </a:t>
            </a:r>
            <a:r>
              <a:rPr sz="2800" spc="-10" dirty="0">
                <a:solidFill>
                  <a:srgbClr val="C00000"/>
                </a:solidFill>
                <a:latin typeface="Calibri"/>
                <a:cs typeface="Calibri"/>
              </a:rPr>
              <a:t>read</a:t>
            </a:r>
            <a:r>
              <a:rPr sz="2800" dirty="0">
                <a:solidFill>
                  <a:srgbClr val="C00000"/>
                </a:solidFill>
                <a:latin typeface="Calibri"/>
                <a:cs typeface="Calibri"/>
              </a:rPr>
              <a:t> </a:t>
            </a:r>
            <a:r>
              <a:rPr sz="2800" spc="-5" dirty="0">
                <a:solidFill>
                  <a:srgbClr val="C00000"/>
                </a:solidFill>
                <a:latin typeface="Calibri"/>
                <a:cs typeface="Calibri"/>
              </a:rPr>
              <a:t>with </a:t>
            </a:r>
            <a:r>
              <a:rPr sz="2800" dirty="0">
                <a:solidFill>
                  <a:srgbClr val="C00000"/>
                </a:solidFill>
                <a:latin typeface="Calibri"/>
                <a:cs typeface="Calibri"/>
              </a:rPr>
              <a:t>a </a:t>
            </a:r>
            <a:r>
              <a:rPr sz="2800" spc="-5" dirty="0">
                <a:solidFill>
                  <a:srgbClr val="C00000"/>
                </a:solidFill>
                <a:latin typeface="Calibri"/>
                <a:cs typeface="Calibri"/>
              </a:rPr>
              <a:t>particular </a:t>
            </a:r>
            <a:r>
              <a:rPr sz="2800" dirty="0">
                <a:solidFill>
                  <a:srgbClr val="C00000"/>
                </a:solidFill>
                <a:latin typeface="Calibri"/>
                <a:cs typeface="Calibri"/>
              </a:rPr>
              <a:t> </a:t>
            </a:r>
            <a:r>
              <a:rPr sz="2800" spc="-15" dirty="0">
                <a:solidFill>
                  <a:srgbClr val="C00000"/>
                </a:solidFill>
                <a:latin typeface="Calibri"/>
                <a:cs typeface="Calibri"/>
              </a:rPr>
              <a:t>perspective </a:t>
            </a:r>
            <a:r>
              <a:rPr sz="2800" dirty="0">
                <a:solidFill>
                  <a:srgbClr val="C00000"/>
                </a:solidFill>
                <a:latin typeface="Calibri"/>
                <a:cs typeface="Calibri"/>
              </a:rPr>
              <a:t>in </a:t>
            </a:r>
            <a:r>
              <a:rPr sz="2800" spc="-5" dirty="0">
                <a:solidFill>
                  <a:srgbClr val="C00000"/>
                </a:solidFill>
                <a:latin typeface="Calibri"/>
                <a:cs typeface="Calibri"/>
              </a:rPr>
              <a:t>mind</a:t>
            </a:r>
            <a:r>
              <a:rPr sz="2800" spc="-5" dirty="0">
                <a:latin typeface="Calibri"/>
                <a:cs typeface="Calibri"/>
              </a:rPr>
              <a:t>, </a:t>
            </a:r>
            <a:r>
              <a:rPr sz="2800" spc="5" dirty="0">
                <a:latin typeface="Calibri"/>
                <a:cs typeface="Calibri"/>
              </a:rPr>
              <a:t>e.g., </a:t>
            </a:r>
            <a:r>
              <a:rPr sz="2800" dirty="0">
                <a:latin typeface="Calibri"/>
                <a:cs typeface="Calibri"/>
              </a:rPr>
              <a:t>the </a:t>
            </a:r>
            <a:r>
              <a:rPr sz="2800" spc="-10" dirty="0">
                <a:latin typeface="Calibri"/>
                <a:cs typeface="Calibri"/>
              </a:rPr>
              <a:t>perspective </a:t>
            </a:r>
            <a:r>
              <a:rPr sz="2800" spc="-5" dirty="0">
                <a:latin typeface="Calibri"/>
                <a:cs typeface="Calibri"/>
              </a:rPr>
              <a:t>of </a:t>
            </a:r>
            <a:r>
              <a:rPr sz="2800" dirty="0">
                <a:latin typeface="Calibri"/>
                <a:cs typeface="Calibri"/>
              </a:rPr>
              <a:t>the </a:t>
            </a:r>
            <a:r>
              <a:rPr sz="2800" spc="-5" dirty="0">
                <a:latin typeface="Calibri"/>
                <a:cs typeface="Calibri"/>
              </a:rPr>
              <a:t>implementer or </a:t>
            </a:r>
            <a:r>
              <a:rPr sz="2800" dirty="0">
                <a:latin typeface="Calibri"/>
                <a:cs typeface="Calibri"/>
              </a:rPr>
              <a:t>the </a:t>
            </a:r>
            <a:r>
              <a:rPr sz="2800" spc="-620" dirty="0">
                <a:latin typeface="Calibri"/>
                <a:cs typeface="Calibri"/>
              </a:rPr>
              <a:t> </a:t>
            </a:r>
            <a:r>
              <a:rPr sz="2800" spc="-55" dirty="0">
                <a:latin typeface="Calibri"/>
                <a:cs typeface="Calibri"/>
              </a:rPr>
              <a:t>tester.</a:t>
            </a:r>
            <a:endParaRPr sz="2800">
              <a:latin typeface="Calibri"/>
              <a:cs typeface="Calibri"/>
            </a:endParaRPr>
          </a:p>
          <a:p>
            <a:pPr marL="241300" marR="80010" indent="-228600">
              <a:lnSpc>
                <a:spcPts val="3020"/>
              </a:lnSpc>
              <a:spcBef>
                <a:spcPts val="1050"/>
              </a:spcBef>
              <a:buFont typeface="Arial MT"/>
              <a:buChar char="•"/>
              <a:tabLst>
                <a:tab pos="241300" algn="l"/>
              </a:tabLst>
            </a:pPr>
            <a:r>
              <a:rPr sz="2800" spc="-5" dirty="0">
                <a:solidFill>
                  <a:srgbClr val="C00000"/>
                </a:solidFill>
                <a:latin typeface="Calibri"/>
                <a:cs typeface="Calibri"/>
              </a:rPr>
              <a:t>Aspects</a:t>
            </a:r>
            <a:r>
              <a:rPr sz="2800" spc="20" dirty="0">
                <a:solidFill>
                  <a:srgbClr val="C00000"/>
                </a:solidFill>
                <a:latin typeface="Calibri"/>
                <a:cs typeface="Calibri"/>
              </a:rPr>
              <a:t> </a:t>
            </a:r>
            <a:r>
              <a:rPr sz="2800" spc="-10" dirty="0">
                <a:latin typeface="Calibri"/>
                <a:cs typeface="Calibri"/>
              </a:rPr>
              <a:t>that</a:t>
            </a:r>
            <a:r>
              <a:rPr sz="2800" spc="5" dirty="0">
                <a:latin typeface="Calibri"/>
                <a:cs typeface="Calibri"/>
              </a:rPr>
              <a:t> </a:t>
            </a:r>
            <a:r>
              <a:rPr sz="2800" spc="-15" dirty="0">
                <a:latin typeface="Calibri"/>
                <a:cs typeface="Calibri"/>
              </a:rPr>
              <a:t>are</a:t>
            </a:r>
            <a:r>
              <a:rPr sz="2800" spc="-10" dirty="0">
                <a:latin typeface="Calibri"/>
                <a:cs typeface="Calibri"/>
              </a:rPr>
              <a:t> </a:t>
            </a:r>
            <a:r>
              <a:rPr sz="2800" spc="-15" dirty="0">
                <a:latin typeface="Calibri"/>
                <a:cs typeface="Calibri"/>
              </a:rPr>
              <a:t>contained</a:t>
            </a:r>
            <a:r>
              <a:rPr sz="2800" spc="5" dirty="0">
                <a:latin typeface="Calibri"/>
                <a:cs typeface="Calibri"/>
              </a:rPr>
              <a:t> </a:t>
            </a:r>
            <a:r>
              <a:rPr sz="2800" dirty="0">
                <a:latin typeface="Calibri"/>
                <a:cs typeface="Calibri"/>
              </a:rPr>
              <a:t>in</a:t>
            </a:r>
            <a:r>
              <a:rPr sz="2800" spc="10" dirty="0">
                <a:latin typeface="Calibri"/>
                <a:cs typeface="Calibri"/>
              </a:rPr>
              <a:t> </a:t>
            </a:r>
            <a:r>
              <a:rPr sz="2800" dirty="0">
                <a:latin typeface="Calibri"/>
                <a:cs typeface="Calibri"/>
              </a:rPr>
              <a:t>the</a:t>
            </a:r>
            <a:r>
              <a:rPr sz="2800" spc="5" dirty="0">
                <a:latin typeface="Calibri"/>
                <a:cs typeface="Calibri"/>
              </a:rPr>
              <a:t> </a:t>
            </a:r>
            <a:r>
              <a:rPr sz="2800" spc="-10" dirty="0">
                <a:latin typeface="Calibri"/>
                <a:cs typeface="Calibri"/>
              </a:rPr>
              <a:t>document</a:t>
            </a:r>
            <a:r>
              <a:rPr sz="2800" spc="15" dirty="0">
                <a:latin typeface="Calibri"/>
                <a:cs typeface="Calibri"/>
              </a:rPr>
              <a:t> </a:t>
            </a:r>
            <a:r>
              <a:rPr sz="2800" spc="-5" dirty="0">
                <a:latin typeface="Calibri"/>
                <a:cs typeface="Calibri"/>
              </a:rPr>
              <a:t>but</a:t>
            </a:r>
            <a:r>
              <a:rPr sz="2800" spc="25" dirty="0">
                <a:latin typeface="Calibri"/>
                <a:cs typeface="Calibri"/>
              </a:rPr>
              <a:t> </a:t>
            </a:r>
            <a:r>
              <a:rPr sz="2800" spc="-5" dirty="0">
                <a:solidFill>
                  <a:srgbClr val="C00000"/>
                </a:solidFill>
                <a:latin typeface="Calibri"/>
                <a:cs typeface="Calibri"/>
              </a:rPr>
              <a:t>do</a:t>
            </a:r>
            <a:r>
              <a:rPr sz="2800" dirty="0">
                <a:solidFill>
                  <a:srgbClr val="C00000"/>
                </a:solidFill>
                <a:latin typeface="Calibri"/>
                <a:cs typeface="Calibri"/>
              </a:rPr>
              <a:t> </a:t>
            </a:r>
            <a:r>
              <a:rPr sz="2800" spc="-5" dirty="0">
                <a:solidFill>
                  <a:srgbClr val="C00000"/>
                </a:solidFill>
                <a:latin typeface="Calibri"/>
                <a:cs typeface="Calibri"/>
              </a:rPr>
              <a:t>not</a:t>
            </a:r>
            <a:r>
              <a:rPr sz="2800" spc="10" dirty="0">
                <a:solidFill>
                  <a:srgbClr val="C00000"/>
                </a:solidFill>
                <a:latin typeface="Calibri"/>
                <a:cs typeface="Calibri"/>
              </a:rPr>
              <a:t> </a:t>
            </a:r>
            <a:r>
              <a:rPr sz="2800" spc="-10" dirty="0">
                <a:solidFill>
                  <a:srgbClr val="C00000"/>
                </a:solidFill>
                <a:latin typeface="Calibri"/>
                <a:cs typeface="Calibri"/>
              </a:rPr>
              <a:t>pertain</a:t>
            </a:r>
            <a:r>
              <a:rPr sz="2800" spc="5" dirty="0">
                <a:solidFill>
                  <a:srgbClr val="C00000"/>
                </a:solidFill>
                <a:latin typeface="Calibri"/>
                <a:cs typeface="Calibri"/>
              </a:rPr>
              <a:t> </a:t>
            </a:r>
            <a:r>
              <a:rPr sz="2800" spc="-20" dirty="0">
                <a:solidFill>
                  <a:srgbClr val="C00000"/>
                </a:solidFill>
                <a:latin typeface="Calibri"/>
                <a:cs typeface="Calibri"/>
              </a:rPr>
              <a:t>to</a:t>
            </a:r>
            <a:r>
              <a:rPr sz="2800" spc="-5" dirty="0">
                <a:solidFill>
                  <a:srgbClr val="C00000"/>
                </a:solidFill>
                <a:latin typeface="Calibri"/>
                <a:cs typeface="Calibri"/>
              </a:rPr>
              <a:t> </a:t>
            </a:r>
            <a:r>
              <a:rPr sz="2800" dirty="0">
                <a:solidFill>
                  <a:srgbClr val="C00000"/>
                </a:solidFill>
                <a:latin typeface="Calibri"/>
                <a:cs typeface="Calibri"/>
              </a:rPr>
              <a:t>the </a:t>
            </a:r>
            <a:r>
              <a:rPr sz="2800" spc="-615" dirty="0">
                <a:solidFill>
                  <a:srgbClr val="C00000"/>
                </a:solidFill>
                <a:latin typeface="Calibri"/>
                <a:cs typeface="Calibri"/>
              </a:rPr>
              <a:t> </a:t>
            </a:r>
            <a:r>
              <a:rPr sz="2800" spc="-10" dirty="0">
                <a:solidFill>
                  <a:srgbClr val="C00000"/>
                </a:solidFill>
                <a:latin typeface="Calibri"/>
                <a:cs typeface="Calibri"/>
              </a:rPr>
              <a:t>current</a:t>
            </a:r>
            <a:r>
              <a:rPr sz="2800" dirty="0">
                <a:solidFill>
                  <a:srgbClr val="C00000"/>
                </a:solidFill>
                <a:latin typeface="Calibri"/>
                <a:cs typeface="Calibri"/>
              </a:rPr>
              <a:t> </a:t>
            </a:r>
            <a:r>
              <a:rPr sz="2800" spc="-15" dirty="0">
                <a:solidFill>
                  <a:srgbClr val="C00000"/>
                </a:solidFill>
                <a:latin typeface="Calibri"/>
                <a:cs typeface="Calibri"/>
              </a:rPr>
              <a:t>perspective</a:t>
            </a:r>
            <a:r>
              <a:rPr sz="2800" spc="5" dirty="0">
                <a:solidFill>
                  <a:srgbClr val="C00000"/>
                </a:solidFill>
                <a:latin typeface="Calibri"/>
                <a:cs typeface="Calibri"/>
              </a:rPr>
              <a:t> </a:t>
            </a:r>
            <a:r>
              <a:rPr sz="2800" spc="-15" dirty="0">
                <a:solidFill>
                  <a:srgbClr val="C00000"/>
                </a:solidFill>
                <a:latin typeface="Calibri"/>
                <a:cs typeface="Calibri"/>
              </a:rPr>
              <a:t>are</a:t>
            </a:r>
            <a:r>
              <a:rPr sz="2800" spc="-20" dirty="0">
                <a:solidFill>
                  <a:srgbClr val="C00000"/>
                </a:solidFill>
                <a:latin typeface="Calibri"/>
                <a:cs typeface="Calibri"/>
              </a:rPr>
              <a:t> </a:t>
            </a:r>
            <a:r>
              <a:rPr sz="2800" spc="-10" dirty="0">
                <a:solidFill>
                  <a:srgbClr val="C00000"/>
                </a:solidFill>
                <a:latin typeface="Calibri"/>
                <a:cs typeface="Calibri"/>
              </a:rPr>
              <a:t>ignored</a:t>
            </a:r>
            <a:r>
              <a:rPr sz="2800" spc="-10" dirty="0">
                <a:latin typeface="Calibri"/>
                <a:cs typeface="Calibri"/>
              </a:rPr>
              <a:t>.</a:t>
            </a:r>
            <a:endParaRPr sz="2800">
              <a:latin typeface="Calibri"/>
              <a:cs typeface="Calibri"/>
            </a:endParaRPr>
          </a:p>
          <a:p>
            <a:pPr marL="241300" marR="5080" indent="-228600">
              <a:lnSpc>
                <a:spcPts val="3020"/>
              </a:lnSpc>
              <a:spcBef>
                <a:spcPts val="1005"/>
              </a:spcBef>
              <a:buFont typeface="Arial MT"/>
              <a:buChar char="•"/>
              <a:tabLst>
                <a:tab pos="241300" algn="l"/>
              </a:tabLst>
            </a:pPr>
            <a:r>
              <a:rPr sz="2800" spc="-5" dirty="0">
                <a:latin typeface="Calibri"/>
                <a:cs typeface="Calibri"/>
              </a:rPr>
              <a:t>This</a:t>
            </a:r>
            <a:r>
              <a:rPr sz="2800" spc="10" dirty="0">
                <a:latin typeface="Calibri"/>
                <a:cs typeface="Calibri"/>
              </a:rPr>
              <a:t> </a:t>
            </a:r>
            <a:r>
              <a:rPr sz="2800" spc="-10" dirty="0">
                <a:latin typeface="Calibri"/>
                <a:cs typeface="Calibri"/>
              </a:rPr>
              <a:t>allows</a:t>
            </a:r>
            <a:r>
              <a:rPr sz="2800" spc="-5" dirty="0">
                <a:latin typeface="Calibri"/>
                <a:cs typeface="Calibri"/>
              </a:rPr>
              <a:t> </a:t>
            </a:r>
            <a:r>
              <a:rPr sz="2800" spc="-25" dirty="0">
                <a:latin typeface="Calibri"/>
                <a:cs typeface="Calibri"/>
              </a:rPr>
              <a:t>for</a:t>
            </a:r>
            <a:r>
              <a:rPr sz="2800" spc="-5" dirty="0">
                <a:latin typeface="Calibri"/>
                <a:cs typeface="Calibri"/>
              </a:rPr>
              <a:t> </a:t>
            </a:r>
            <a:r>
              <a:rPr sz="2800" dirty="0">
                <a:solidFill>
                  <a:srgbClr val="C00000"/>
                </a:solidFill>
                <a:latin typeface="Calibri"/>
                <a:cs typeface="Calibri"/>
              </a:rPr>
              <a:t>an </a:t>
            </a:r>
            <a:r>
              <a:rPr sz="2800" spc="-5" dirty="0">
                <a:solidFill>
                  <a:srgbClr val="C00000"/>
                </a:solidFill>
                <a:latin typeface="Calibri"/>
                <a:cs typeface="Calibri"/>
              </a:rPr>
              <a:t>analysis </a:t>
            </a:r>
            <a:r>
              <a:rPr sz="2800" spc="-10" dirty="0">
                <a:solidFill>
                  <a:srgbClr val="C00000"/>
                </a:solidFill>
                <a:latin typeface="Calibri"/>
                <a:cs typeface="Calibri"/>
              </a:rPr>
              <a:t>that</a:t>
            </a:r>
            <a:r>
              <a:rPr sz="2800" dirty="0">
                <a:solidFill>
                  <a:srgbClr val="C00000"/>
                </a:solidFill>
                <a:latin typeface="Calibri"/>
                <a:cs typeface="Calibri"/>
              </a:rPr>
              <a:t> is </a:t>
            </a:r>
            <a:r>
              <a:rPr sz="2800" spc="-5" dirty="0">
                <a:solidFill>
                  <a:srgbClr val="C00000"/>
                </a:solidFill>
                <a:latin typeface="Calibri"/>
                <a:cs typeface="Calibri"/>
              </a:rPr>
              <a:t>strictly</a:t>
            </a:r>
            <a:r>
              <a:rPr sz="2800" spc="-10" dirty="0">
                <a:solidFill>
                  <a:srgbClr val="C00000"/>
                </a:solidFill>
                <a:latin typeface="Calibri"/>
                <a:cs typeface="Calibri"/>
              </a:rPr>
              <a:t> </a:t>
            </a:r>
            <a:r>
              <a:rPr sz="2800" spc="-15" dirty="0">
                <a:solidFill>
                  <a:srgbClr val="C00000"/>
                </a:solidFill>
                <a:latin typeface="Calibri"/>
                <a:cs typeface="Calibri"/>
              </a:rPr>
              <a:t>focused</a:t>
            </a:r>
            <a:r>
              <a:rPr sz="2800" spc="-5" dirty="0">
                <a:solidFill>
                  <a:srgbClr val="C00000"/>
                </a:solidFill>
                <a:latin typeface="Calibri"/>
                <a:cs typeface="Calibri"/>
              </a:rPr>
              <a:t> on</a:t>
            </a:r>
            <a:r>
              <a:rPr sz="2800" spc="15" dirty="0">
                <a:solidFill>
                  <a:srgbClr val="C00000"/>
                </a:solidFill>
                <a:latin typeface="Calibri"/>
                <a:cs typeface="Calibri"/>
              </a:rPr>
              <a:t> </a:t>
            </a:r>
            <a:r>
              <a:rPr sz="2800" spc="-5" dirty="0">
                <a:solidFill>
                  <a:srgbClr val="C00000"/>
                </a:solidFill>
                <a:latin typeface="Calibri"/>
                <a:cs typeface="Calibri"/>
              </a:rPr>
              <a:t>particular parts</a:t>
            </a:r>
            <a:r>
              <a:rPr sz="2800" spc="15" dirty="0">
                <a:solidFill>
                  <a:srgbClr val="C00000"/>
                </a:solidFill>
                <a:latin typeface="Calibri"/>
                <a:cs typeface="Calibri"/>
              </a:rPr>
              <a:t> </a:t>
            </a:r>
            <a:r>
              <a:rPr sz="2800" spc="-5" dirty="0">
                <a:solidFill>
                  <a:srgbClr val="C00000"/>
                </a:solidFill>
                <a:latin typeface="Calibri"/>
                <a:cs typeface="Calibri"/>
              </a:rPr>
              <a:t>of </a:t>
            </a:r>
            <a:r>
              <a:rPr sz="2800" spc="-620" dirty="0">
                <a:solidFill>
                  <a:srgbClr val="C00000"/>
                </a:solidFill>
                <a:latin typeface="Calibri"/>
                <a:cs typeface="Calibri"/>
              </a:rPr>
              <a:t> </a:t>
            </a:r>
            <a:r>
              <a:rPr sz="2800" dirty="0">
                <a:solidFill>
                  <a:srgbClr val="C00000"/>
                </a:solidFill>
                <a:latin typeface="Calibri"/>
                <a:cs typeface="Calibri"/>
              </a:rPr>
              <a:t>the</a:t>
            </a:r>
            <a:r>
              <a:rPr sz="2800" spc="5" dirty="0">
                <a:solidFill>
                  <a:srgbClr val="C00000"/>
                </a:solidFill>
                <a:latin typeface="Calibri"/>
                <a:cs typeface="Calibri"/>
              </a:rPr>
              <a:t> </a:t>
            </a:r>
            <a:r>
              <a:rPr sz="2800" spc="-15" dirty="0">
                <a:solidFill>
                  <a:srgbClr val="C00000"/>
                </a:solidFill>
                <a:latin typeface="Calibri"/>
                <a:cs typeface="Calibri"/>
              </a:rPr>
              <a:t>existing</a:t>
            </a:r>
            <a:r>
              <a:rPr sz="2800" spc="-5" dirty="0">
                <a:solidFill>
                  <a:srgbClr val="C00000"/>
                </a:solidFill>
                <a:latin typeface="Calibri"/>
                <a:cs typeface="Calibri"/>
              </a:rPr>
              <a:t> </a:t>
            </a:r>
            <a:r>
              <a:rPr sz="2800" spc="-10" dirty="0">
                <a:solidFill>
                  <a:srgbClr val="C00000"/>
                </a:solidFill>
                <a:latin typeface="Calibri"/>
                <a:cs typeface="Calibri"/>
              </a:rPr>
              <a:t>documentation</a:t>
            </a:r>
            <a:r>
              <a:rPr sz="2800" spc="-10" dirty="0">
                <a:latin typeface="Calibri"/>
                <a:cs typeface="Calibri"/>
              </a:rPr>
              <a:t>.</a:t>
            </a:r>
            <a:r>
              <a:rPr sz="2800" spc="20" dirty="0">
                <a:latin typeface="Calibri"/>
                <a:cs typeface="Calibri"/>
              </a:rPr>
              <a:t> </a:t>
            </a:r>
            <a:r>
              <a:rPr sz="2800" spc="-5" dirty="0">
                <a:latin typeface="Calibri"/>
                <a:cs typeface="Calibri"/>
              </a:rPr>
              <a:t>This</a:t>
            </a:r>
            <a:r>
              <a:rPr sz="2800" spc="5" dirty="0">
                <a:latin typeface="Calibri"/>
                <a:cs typeface="Calibri"/>
              </a:rPr>
              <a:t> </a:t>
            </a:r>
            <a:r>
              <a:rPr sz="2800" spc="-75" dirty="0">
                <a:latin typeface="Calibri"/>
                <a:cs typeface="Calibri"/>
              </a:rPr>
              <a:t>way,</a:t>
            </a:r>
            <a:r>
              <a:rPr sz="2800" spc="-10" dirty="0">
                <a:latin typeface="Calibri"/>
                <a:cs typeface="Calibri"/>
              </a:rPr>
              <a:t> detailed,</a:t>
            </a:r>
            <a:r>
              <a:rPr sz="2800" spc="20" dirty="0">
                <a:latin typeface="Calibri"/>
                <a:cs typeface="Calibri"/>
              </a:rPr>
              <a:t> </a:t>
            </a:r>
            <a:r>
              <a:rPr sz="2800" spc="-10" dirty="0">
                <a:latin typeface="Calibri"/>
                <a:cs typeface="Calibri"/>
              </a:rPr>
              <a:t>technology</a:t>
            </a:r>
            <a:r>
              <a:rPr sz="2800" spc="-5" dirty="0">
                <a:latin typeface="Calibri"/>
                <a:cs typeface="Calibri"/>
              </a:rPr>
              <a:t> </a:t>
            </a:r>
            <a:r>
              <a:rPr sz="2800" spc="-20" dirty="0">
                <a:latin typeface="Calibri"/>
                <a:cs typeface="Calibri"/>
              </a:rPr>
              <a:t>related</a:t>
            </a:r>
            <a:r>
              <a:rPr sz="2800" spc="-5" dirty="0">
                <a:latin typeface="Calibri"/>
                <a:cs typeface="Calibri"/>
              </a:rPr>
              <a:t> or </a:t>
            </a:r>
            <a:r>
              <a:rPr sz="2800" dirty="0">
                <a:latin typeface="Calibri"/>
                <a:cs typeface="Calibri"/>
              </a:rPr>
              <a:t> </a:t>
            </a:r>
            <a:r>
              <a:rPr sz="2800" spc="-10" dirty="0">
                <a:latin typeface="Calibri"/>
                <a:cs typeface="Calibri"/>
              </a:rPr>
              <a:t>implementation-related</a:t>
            </a:r>
            <a:r>
              <a:rPr sz="2800" spc="-20" dirty="0">
                <a:latin typeface="Calibri"/>
                <a:cs typeface="Calibri"/>
              </a:rPr>
              <a:t> </a:t>
            </a:r>
            <a:r>
              <a:rPr sz="2800" dirty="0">
                <a:latin typeface="Calibri"/>
                <a:cs typeface="Calibri"/>
              </a:rPr>
              <a:t>aspects</a:t>
            </a:r>
            <a:r>
              <a:rPr sz="2800" spc="-5" dirty="0">
                <a:latin typeface="Calibri"/>
                <a:cs typeface="Calibri"/>
              </a:rPr>
              <a:t> </a:t>
            </a:r>
            <a:r>
              <a:rPr sz="2800" spc="-10" dirty="0">
                <a:latin typeface="Calibri"/>
                <a:cs typeface="Calibri"/>
              </a:rPr>
              <a:t>can</a:t>
            </a:r>
            <a:r>
              <a:rPr sz="2800" spc="5" dirty="0">
                <a:latin typeface="Calibri"/>
                <a:cs typeface="Calibri"/>
              </a:rPr>
              <a:t> </a:t>
            </a:r>
            <a:r>
              <a:rPr sz="2800" spc="-5" dirty="0">
                <a:latin typeface="Calibri"/>
                <a:cs typeface="Calibri"/>
              </a:rPr>
              <a:t>be</a:t>
            </a:r>
            <a:r>
              <a:rPr sz="2800" spc="-10" dirty="0">
                <a:latin typeface="Calibri"/>
                <a:cs typeface="Calibri"/>
              </a:rPr>
              <a:t> </a:t>
            </a:r>
            <a:r>
              <a:rPr sz="2800" spc="-15" dirty="0">
                <a:latin typeface="Calibri"/>
                <a:cs typeface="Calibri"/>
              </a:rPr>
              <a:t>separated</a:t>
            </a:r>
            <a:r>
              <a:rPr sz="2800" spc="-20" dirty="0">
                <a:latin typeface="Calibri"/>
                <a:cs typeface="Calibri"/>
              </a:rPr>
              <a:t> </a:t>
            </a:r>
            <a:r>
              <a:rPr sz="2800" spc="-15" dirty="0">
                <a:latin typeface="Calibri"/>
                <a:cs typeface="Calibri"/>
              </a:rPr>
              <a:t>from</a:t>
            </a:r>
            <a:r>
              <a:rPr sz="2800" spc="10" dirty="0">
                <a:latin typeface="Calibri"/>
                <a:cs typeface="Calibri"/>
              </a:rPr>
              <a:t> </a:t>
            </a:r>
            <a:r>
              <a:rPr sz="2800" spc="-5" dirty="0">
                <a:latin typeface="Calibri"/>
                <a:cs typeface="Calibri"/>
              </a:rPr>
              <a:t>essential </a:t>
            </a:r>
            <a:r>
              <a:rPr sz="2800" dirty="0">
                <a:latin typeface="Calibri"/>
                <a:cs typeface="Calibri"/>
              </a:rPr>
              <a:t> </a:t>
            </a:r>
            <a:r>
              <a:rPr sz="2800" spc="-15" dirty="0">
                <a:latin typeface="Calibri"/>
                <a:cs typeface="Calibri"/>
              </a:rPr>
              <a:t>operational</a:t>
            </a:r>
            <a:r>
              <a:rPr sz="2800" spc="-10" dirty="0">
                <a:latin typeface="Calibri"/>
                <a:cs typeface="Calibri"/>
              </a:rPr>
              <a:t> </a:t>
            </a:r>
            <a:r>
              <a:rPr sz="2800" spc="-5" dirty="0">
                <a:latin typeface="Calibri"/>
                <a:cs typeface="Calibri"/>
              </a:rPr>
              <a:t>aspects</a:t>
            </a:r>
            <a:r>
              <a:rPr sz="2800" spc="10" dirty="0">
                <a:latin typeface="Calibri"/>
                <a:cs typeface="Calibri"/>
              </a:rPr>
              <a:t> </a:t>
            </a:r>
            <a:r>
              <a:rPr sz="2800" spc="-10" dirty="0">
                <a:latin typeface="Calibri"/>
                <a:cs typeface="Calibri"/>
              </a:rPr>
              <a:t>that</a:t>
            </a:r>
            <a:r>
              <a:rPr sz="2800" spc="5" dirty="0">
                <a:latin typeface="Calibri"/>
                <a:cs typeface="Calibri"/>
              </a:rPr>
              <a:t> </a:t>
            </a:r>
            <a:r>
              <a:rPr sz="2800" spc="-15" dirty="0">
                <a:latin typeface="Calibri"/>
                <a:cs typeface="Calibri"/>
              </a:rPr>
              <a:t>are </a:t>
            </a:r>
            <a:r>
              <a:rPr sz="2800" spc="-20" dirty="0">
                <a:latin typeface="Calibri"/>
                <a:cs typeface="Calibri"/>
              </a:rPr>
              <a:t>relevant</a:t>
            </a:r>
            <a:r>
              <a:rPr sz="2800" spc="-10" dirty="0">
                <a:latin typeface="Calibri"/>
                <a:cs typeface="Calibri"/>
              </a:rPr>
              <a:t> </a:t>
            </a:r>
            <a:r>
              <a:rPr sz="2800" spc="-25" dirty="0">
                <a:latin typeface="Calibri"/>
                <a:cs typeface="Calibri"/>
              </a:rPr>
              <a:t>for</a:t>
            </a:r>
            <a:r>
              <a:rPr sz="2800" dirty="0">
                <a:latin typeface="Calibri"/>
                <a:cs typeface="Calibri"/>
              </a:rPr>
              <a:t> </a:t>
            </a:r>
            <a:r>
              <a:rPr sz="2800" spc="-5" dirty="0">
                <a:latin typeface="Calibri"/>
                <a:cs typeface="Calibri"/>
              </a:rPr>
              <a:t>the</a:t>
            </a:r>
            <a:r>
              <a:rPr sz="2800" dirty="0">
                <a:latin typeface="Calibri"/>
                <a:cs typeface="Calibri"/>
              </a:rPr>
              <a:t> </a:t>
            </a:r>
            <a:r>
              <a:rPr sz="2800" spc="-5" dirty="0">
                <a:latin typeface="Calibri"/>
                <a:cs typeface="Calibri"/>
              </a:rPr>
              <a:t>successor</a:t>
            </a:r>
            <a:r>
              <a:rPr sz="2800" spc="15" dirty="0">
                <a:latin typeface="Calibri"/>
                <a:cs typeface="Calibri"/>
              </a:rPr>
              <a:t> </a:t>
            </a:r>
            <a:r>
              <a:rPr sz="2800" spc="-20" dirty="0">
                <a:latin typeface="Calibri"/>
                <a:cs typeface="Calibri"/>
              </a:rPr>
              <a:t>system.</a:t>
            </a:r>
            <a:endParaRPr sz="28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09276"/>
            <a:ext cx="3787140" cy="1558925"/>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Lst>
            </a:pPr>
            <a:r>
              <a:rPr sz="2800" b="1" spc="-5" dirty="0">
                <a:latin typeface="Calibri"/>
                <a:cs typeface="Calibri"/>
              </a:rPr>
              <a:t>Observation</a:t>
            </a:r>
            <a:r>
              <a:rPr sz="2800" b="1" spc="-85" dirty="0">
                <a:latin typeface="Calibri"/>
                <a:cs typeface="Calibri"/>
              </a:rPr>
              <a:t> </a:t>
            </a:r>
            <a:r>
              <a:rPr sz="2800" b="1" spc="-30" dirty="0">
                <a:latin typeface="Calibri"/>
                <a:cs typeface="Calibri"/>
              </a:rPr>
              <a:t>Techniques</a:t>
            </a:r>
            <a:endParaRPr sz="2800">
              <a:latin typeface="Calibri"/>
              <a:cs typeface="Calibri"/>
            </a:endParaRPr>
          </a:p>
          <a:p>
            <a:pPr marL="527050" indent="-514350">
              <a:lnSpc>
                <a:spcPct val="100000"/>
              </a:lnSpc>
              <a:spcBef>
                <a:spcPts val="670"/>
              </a:spcBef>
              <a:buAutoNum type="arabicPeriod"/>
              <a:tabLst>
                <a:tab pos="526415" algn="l"/>
                <a:tab pos="527050" algn="l"/>
              </a:tabLst>
            </a:pPr>
            <a:r>
              <a:rPr sz="2800" i="1" spc="-5" dirty="0">
                <a:latin typeface="Calibri"/>
                <a:cs typeface="Calibri"/>
              </a:rPr>
              <a:t>Field</a:t>
            </a:r>
            <a:r>
              <a:rPr sz="2800" i="1" spc="-30" dirty="0">
                <a:latin typeface="Calibri"/>
                <a:cs typeface="Calibri"/>
              </a:rPr>
              <a:t> </a:t>
            </a:r>
            <a:r>
              <a:rPr sz="2800" i="1" spc="-5" dirty="0">
                <a:latin typeface="Calibri"/>
                <a:cs typeface="Calibri"/>
              </a:rPr>
              <a:t>observation</a:t>
            </a:r>
            <a:endParaRPr sz="2800">
              <a:latin typeface="Calibri"/>
              <a:cs typeface="Calibri"/>
            </a:endParaRPr>
          </a:p>
          <a:p>
            <a:pPr marL="527050" indent="-514350">
              <a:lnSpc>
                <a:spcPct val="100000"/>
              </a:lnSpc>
              <a:spcBef>
                <a:spcPts val="660"/>
              </a:spcBef>
              <a:buAutoNum type="arabicPeriod"/>
              <a:tabLst>
                <a:tab pos="526415" algn="l"/>
                <a:tab pos="527050" algn="l"/>
              </a:tabLst>
            </a:pPr>
            <a:r>
              <a:rPr sz="2800" i="1" spc="-5" dirty="0">
                <a:latin typeface="Calibri"/>
                <a:cs typeface="Calibri"/>
              </a:rPr>
              <a:t>Apprenticing</a:t>
            </a:r>
            <a:endParaRPr sz="28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93239"/>
            <a:ext cx="10346690" cy="2500630"/>
          </a:xfrm>
          <a:prstGeom prst="rect">
            <a:avLst/>
          </a:prstGeom>
        </p:spPr>
        <p:txBody>
          <a:bodyPr vert="horz" wrap="square" lIns="0" tIns="55244" rIns="0" bIns="0" rtlCol="0">
            <a:spAutoFit/>
          </a:bodyPr>
          <a:lstStyle/>
          <a:p>
            <a:pPr marL="241300" marR="5080" indent="-228600">
              <a:lnSpc>
                <a:spcPct val="90000"/>
              </a:lnSpc>
              <a:spcBef>
                <a:spcPts val="434"/>
              </a:spcBef>
              <a:buFont typeface="Arial MT"/>
              <a:buChar char="•"/>
              <a:tabLst>
                <a:tab pos="241300" algn="l"/>
              </a:tabLst>
            </a:pPr>
            <a:r>
              <a:rPr sz="2800" dirty="0">
                <a:latin typeface="Calibri"/>
                <a:cs typeface="Calibri"/>
              </a:rPr>
              <a:t>When</a:t>
            </a:r>
            <a:r>
              <a:rPr sz="2800" spc="-5" dirty="0">
                <a:latin typeface="Calibri"/>
                <a:cs typeface="Calibri"/>
              </a:rPr>
              <a:t> domain </a:t>
            </a:r>
            <a:r>
              <a:rPr sz="2800" spc="-10" dirty="0">
                <a:latin typeface="Calibri"/>
                <a:cs typeface="Calibri"/>
              </a:rPr>
              <a:t>specialists</a:t>
            </a:r>
            <a:r>
              <a:rPr sz="2800" spc="5" dirty="0">
                <a:latin typeface="Calibri"/>
                <a:cs typeface="Calibri"/>
              </a:rPr>
              <a:t> </a:t>
            </a:r>
            <a:r>
              <a:rPr sz="2800" spc="-15" dirty="0">
                <a:latin typeface="Calibri"/>
                <a:cs typeface="Calibri"/>
              </a:rPr>
              <a:t>are</a:t>
            </a:r>
            <a:r>
              <a:rPr sz="2800" spc="-20" dirty="0">
                <a:latin typeface="Calibri"/>
                <a:cs typeface="Calibri"/>
              </a:rPr>
              <a:t> </a:t>
            </a:r>
            <a:r>
              <a:rPr sz="2800" spc="-5" dirty="0">
                <a:latin typeface="Calibri"/>
                <a:cs typeface="Calibri"/>
              </a:rPr>
              <a:t>unable</a:t>
            </a:r>
            <a:r>
              <a:rPr sz="2800" dirty="0">
                <a:latin typeface="Calibri"/>
                <a:cs typeface="Calibri"/>
              </a:rPr>
              <a:t> </a:t>
            </a:r>
            <a:r>
              <a:rPr sz="2800" spc="-20" dirty="0">
                <a:latin typeface="Calibri"/>
                <a:cs typeface="Calibri"/>
              </a:rPr>
              <a:t>to</a:t>
            </a:r>
            <a:r>
              <a:rPr sz="2800" spc="-5" dirty="0">
                <a:latin typeface="Calibri"/>
                <a:cs typeface="Calibri"/>
              </a:rPr>
              <a:t> spend</a:t>
            </a:r>
            <a:r>
              <a:rPr sz="2800" spc="10" dirty="0">
                <a:latin typeface="Calibri"/>
                <a:cs typeface="Calibri"/>
              </a:rPr>
              <a:t> </a:t>
            </a:r>
            <a:r>
              <a:rPr sz="2800" dirty="0">
                <a:latin typeface="Calibri"/>
                <a:cs typeface="Calibri"/>
              </a:rPr>
              <a:t>the </a:t>
            </a:r>
            <a:r>
              <a:rPr sz="2800" spc="-5" dirty="0">
                <a:latin typeface="Calibri"/>
                <a:cs typeface="Calibri"/>
              </a:rPr>
              <a:t>time</a:t>
            </a:r>
            <a:r>
              <a:rPr sz="2800" spc="5" dirty="0">
                <a:latin typeface="Calibri"/>
                <a:cs typeface="Calibri"/>
              </a:rPr>
              <a:t> </a:t>
            </a:r>
            <a:r>
              <a:rPr sz="2800" spc="-5" dirty="0">
                <a:latin typeface="Calibri"/>
                <a:cs typeface="Calibri"/>
              </a:rPr>
              <a:t>needed </a:t>
            </a:r>
            <a:r>
              <a:rPr sz="2800" spc="-15" dirty="0">
                <a:latin typeface="Calibri"/>
                <a:cs typeface="Calibri"/>
              </a:rPr>
              <a:t>to </a:t>
            </a:r>
            <a:r>
              <a:rPr sz="2800" spc="-10" dirty="0">
                <a:latin typeface="Calibri"/>
                <a:cs typeface="Calibri"/>
              </a:rPr>
              <a:t> share</a:t>
            </a:r>
            <a:r>
              <a:rPr sz="2800" spc="5" dirty="0">
                <a:latin typeface="Calibri"/>
                <a:cs typeface="Calibri"/>
              </a:rPr>
              <a:t> </a:t>
            </a:r>
            <a:r>
              <a:rPr sz="2800" spc="-10" dirty="0">
                <a:latin typeface="Calibri"/>
                <a:cs typeface="Calibri"/>
              </a:rPr>
              <a:t>their</a:t>
            </a:r>
            <a:r>
              <a:rPr sz="2800" spc="5" dirty="0">
                <a:latin typeface="Calibri"/>
                <a:cs typeface="Calibri"/>
              </a:rPr>
              <a:t> </a:t>
            </a:r>
            <a:r>
              <a:rPr sz="2800" spc="-10" dirty="0">
                <a:latin typeface="Calibri"/>
                <a:cs typeface="Calibri"/>
              </a:rPr>
              <a:t>expertise</a:t>
            </a:r>
            <a:r>
              <a:rPr sz="2800" spc="-15" dirty="0">
                <a:latin typeface="Calibri"/>
                <a:cs typeface="Calibri"/>
              </a:rPr>
              <a:t> </a:t>
            </a:r>
            <a:r>
              <a:rPr sz="2800" dirty="0">
                <a:latin typeface="Calibri"/>
                <a:cs typeface="Calibri"/>
              </a:rPr>
              <a:t>with</a:t>
            </a:r>
            <a:r>
              <a:rPr sz="2800" spc="-5" dirty="0">
                <a:latin typeface="Calibri"/>
                <a:cs typeface="Calibri"/>
              </a:rPr>
              <a:t> </a:t>
            </a:r>
            <a:r>
              <a:rPr sz="2800" dirty="0">
                <a:latin typeface="Calibri"/>
                <a:cs typeface="Calibri"/>
              </a:rPr>
              <a:t>the</a:t>
            </a:r>
            <a:r>
              <a:rPr sz="2800" spc="5" dirty="0">
                <a:latin typeface="Calibri"/>
                <a:cs typeface="Calibri"/>
              </a:rPr>
              <a:t> </a:t>
            </a:r>
            <a:r>
              <a:rPr sz="2800" spc="-10" dirty="0">
                <a:latin typeface="Calibri"/>
                <a:cs typeface="Calibri"/>
              </a:rPr>
              <a:t>requirements</a:t>
            </a:r>
            <a:r>
              <a:rPr sz="2800" spc="10" dirty="0">
                <a:latin typeface="Calibri"/>
                <a:cs typeface="Calibri"/>
              </a:rPr>
              <a:t> </a:t>
            </a:r>
            <a:r>
              <a:rPr sz="2800" spc="-35" dirty="0">
                <a:latin typeface="Calibri"/>
                <a:cs typeface="Calibri"/>
              </a:rPr>
              <a:t>engineer,</a:t>
            </a:r>
            <a:r>
              <a:rPr sz="2800" spc="-10" dirty="0">
                <a:latin typeface="Calibri"/>
                <a:cs typeface="Calibri"/>
              </a:rPr>
              <a:t> </a:t>
            </a:r>
            <a:r>
              <a:rPr sz="2800" spc="-5" dirty="0">
                <a:latin typeface="Calibri"/>
                <a:cs typeface="Calibri"/>
              </a:rPr>
              <a:t>or</a:t>
            </a:r>
            <a:r>
              <a:rPr sz="2800" dirty="0">
                <a:latin typeface="Calibri"/>
                <a:cs typeface="Calibri"/>
              </a:rPr>
              <a:t> </a:t>
            </a:r>
            <a:r>
              <a:rPr sz="2800" spc="-15" dirty="0">
                <a:latin typeface="Calibri"/>
                <a:cs typeface="Calibri"/>
              </a:rPr>
              <a:t>are</a:t>
            </a:r>
            <a:r>
              <a:rPr sz="2800" spc="-10" dirty="0">
                <a:latin typeface="Calibri"/>
                <a:cs typeface="Calibri"/>
              </a:rPr>
              <a:t> </a:t>
            </a:r>
            <a:r>
              <a:rPr sz="2800" spc="-5" dirty="0">
                <a:latin typeface="Calibri"/>
                <a:cs typeface="Calibri"/>
              </a:rPr>
              <a:t>unable</a:t>
            </a:r>
            <a:r>
              <a:rPr sz="2800" spc="-10" dirty="0">
                <a:latin typeface="Calibri"/>
                <a:cs typeface="Calibri"/>
              </a:rPr>
              <a:t> </a:t>
            </a:r>
            <a:r>
              <a:rPr sz="2800" spc="-20" dirty="0">
                <a:latin typeface="Calibri"/>
                <a:cs typeface="Calibri"/>
              </a:rPr>
              <a:t>to </a:t>
            </a:r>
            <a:r>
              <a:rPr sz="2800" spc="-615" dirty="0">
                <a:latin typeface="Calibri"/>
                <a:cs typeface="Calibri"/>
              </a:rPr>
              <a:t> </a:t>
            </a:r>
            <a:r>
              <a:rPr sz="2800" spc="-15" dirty="0">
                <a:latin typeface="Calibri"/>
                <a:cs typeface="Calibri"/>
              </a:rPr>
              <a:t>express</a:t>
            </a:r>
            <a:r>
              <a:rPr sz="2800" dirty="0">
                <a:latin typeface="Calibri"/>
                <a:cs typeface="Calibri"/>
              </a:rPr>
              <a:t> and </a:t>
            </a:r>
            <a:r>
              <a:rPr sz="2800" spc="-10" dirty="0">
                <a:latin typeface="Calibri"/>
                <a:cs typeface="Calibri"/>
              </a:rPr>
              <a:t>denote</a:t>
            </a:r>
            <a:r>
              <a:rPr sz="2800" dirty="0">
                <a:latin typeface="Calibri"/>
                <a:cs typeface="Calibri"/>
              </a:rPr>
              <a:t> their </a:t>
            </a:r>
            <a:r>
              <a:rPr sz="2800" spc="-10" dirty="0">
                <a:latin typeface="Calibri"/>
                <a:cs typeface="Calibri"/>
              </a:rPr>
              <a:t>knowledge,</a:t>
            </a:r>
            <a:r>
              <a:rPr sz="2800" spc="-5" dirty="0">
                <a:latin typeface="Calibri"/>
                <a:cs typeface="Calibri"/>
              </a:rPr>
              <a:t> </a:t>
            </a:r>
            <a:r>
              <a:rPr sz="2800" spc="-10" dirty="0">
                <a:latin typeface="Calibri"/>
                <a:cs typeface="Calibri"/>
              </a:rPr>
              <a:t>observation</a:t>
            </a:r>
            <a:r>
              <a:rPr sz="2800" spc="-15" dirty="0">
                <a:latin typeface="Calibri"/>
                <a:cs typeface="Calibri"/>
              </a:rPr>
              <a:t> </a:t>
            </a:r>
            <a:r>
              <a:rPr sz="2800" spc="-5" dirty="0">
                <a:latin typeface="Calibri"/>
                <a:cs typeface="Calibri"/>
              </a:rPr>
              <a:t>techniques</a:t>
            </a:r>
            <a:r>
              <a:rPr sz="2800" spc="10" dirty="0">
                <a:latin typeface="Calibri"/>
                <a:cs typeface="Calibri"/>
              </a:rPr>
              <a:t> </a:t>
            </a:r>
            <a:r>
              <a:rPr sz="2800" spc="-15" dirty="0">
                <a:latin typeface="Calibri"/>
                <a:cs typeface="Calibri"/>
              </a:rPr>
              <a:t>are </a:t>
            </a:r>
            <a:r>
              <a:rPr sz="2800" spc="-10" dirty="0">
                <a:latin typeface="Calibri"/>
                <a:cs typeface="Calibri"/>
              </a:rPr>
              <a:t> helpful.</a:t>
            </a:r>
            <a:endParaRPr sz="2800">
              <a:latin typeface="Calibri"/>
              <a:cs typeface="Calibri"/>
            </a:endParaRPr>
          </a:p>
          <a:p>
            <a:pPr marL="241300" marR="1365885" indent="-228600">
              <a:lnSpc>
                <a:spcPts val="3020"/>
              </a:lnSpc>
              <a:spcBef>
                <a:spcPts val="1050"/>
              </a:spcBef>
              <a:buFont typeface="Arial MT"/>
              <a:buChar char="•"/>
              <a:tabLst>
                <a:tab pos="241300" algn="l"/>
              </a:tabLst>
            </a:pPr>
            <a:r>
              <a:rPr sz="2800" spc="-5" dirty="0">
                <a:latin typeface="Calibri"/>
                <a:cs typeface="Calibri"/>
              </a:rPr>
              <a:t>During</a:t>
            </a:r>
            <a:r>
              <a:rPr sz="2800" dirty="0">
                <a:latin typeface="Calibri"/>
                <a:cs typeface="Calibri"/>
              </a:rPr>
              <a:t> </a:t>
            </a:r>
            <a:r>
              <a:rPr sz="2800" spc="-10" dirty="0">
                <a:latin typeface="Calibri"/>
                <a:cs typeface="Calibri"/>
              </a:rPr>
              <a:t>observation,</a:t>
            </a:r>
            <a:r>
              <a:rPr sz="2800" spc="5" dirty="0">
                <a:latin typeface="Calibri"/>
                <a:cs typeface="Calibri"/>
              </a:rPr>
              <a:t> </a:t>
            </a:r>
            <a:r>
              <a:rPr sz="2800" spc="-10" dirty="0">
                <a:latin typeface="Calibri"/>
                <a:cs typeface="Calibri"/>
              </a:rPr>
              <a:t>the</a:t>
            </a:r>
            <a:r>
              <a:rPr sz="2800" dirty="0">
                <a:latin typeface="Calibri"/>
                <a:cs typeface="Calibri"/>
              </a:rPr>
              <a:t> </a:t>
            </a:r>
            <a:r>
              <a:rPr sz="2800" spc="-10" dirty="0">
                <a:latin typeface="Calibri"/>
                <a:cs typeface="Calibri"/>
              </a:rPr>
              <a:t>requirements</a:t>
            </a:r>
            <a:r>
              <a:rPr sz="2800" spc="-5" dirty="0">
                <a:latin typeface="Calibri"/>
                <a:cs typeface="Calibri"/>
              </a:rPr>
              <a:t> engineer</a:t>
            </a:r>
            <a:r>
              <a:rPr sz="2800" spc="-25" dirty="0">
                <a:latin typeface="Calibri"/>
                <a:cs typeface="Calibri"/>
              </a:rPr>
              <a:t> </a:t>
            </a:r>
            <a:r>
              <a:rPr sz="2800" spc="-5" dirty="0">
                <a:solidFill>
                  <a:srgbClr val="C00000"/>
                </a:solidFill>
                <a:latin typeface="Calibri"/>
                <a:cs typeface="Calibri"/>
              </a:rPr>
              <a:t>observes</a:t>
            </a:r>
            <a:r>
              <a:rPr sz="2800" spc="5" dirty="0">
                <a:solidFill>
                  <a:srgbClr val="C00000"/>
                </a:solidFill>
                <a:latin typeface="Calibri"/>
                <a:cs typeface="Calibri"/>
              </a:rPr>
              <a:t> </a:t>
            </a:r>
            <a:r>
              <a:rPr sz="2800" dirty="0">
                <a:solidFill>
                  <a:srgbClr val="C00000"/>
                </a:solidFill>
                <a:latin typeface="Calibri"/>
                <a:cs typeface="Calibri"/>
              </a:rPr>
              <a:t>the </a:t>
            </a:r>
            <a:r>
              <a:rPr sz="2800" spc="-620" dirty="0">
                <a:solidFill>
                  <a:srgbClr val="C00000"/>
                </a:solidFill>
                <a:latin typeface="Calibri"/>
                <a:cs typeface="Calibri"/>
              </a:rPr>
              <a:t> </a:t>
            </a:r>
            <a:r>
              <a:rPr sz="2800" spc="-20" dirty="0">
                <a:solidFill>
                  <a:srgbClr val="C00000"/>
                </a:solidFill>
                <a:latin typeface="Calibri"/>
                <a:cs typeface="Calibri"/>
              </a:rPr>
              <a:t>stakeholders</a:t>
            </a:r>
            <a:r>
              <a:rPr sz="2800" spc="-10" dirty="0">
                <a:solidFill>
                  <a:srgbClr val="C00000"/>
                </a:solidFill>
                <a:latin typeface="Calibri"/>
                <a:cs typeface="Calibri"/>
              </a:rPr>
              <a:t> </a:t>
            </a:r>
            <a:r>
              <a:rPr sz="2800" dirty="0">
                <a:solidFill>
                  <a:srgbClr val="C00000"/>
                </a:solidFill>
                <a:latin typeface="Calibri"/>
                <a:cs typeface="Calibri"/>
              </a:rPr>
              <a:t>while</a:t>
            </a:r>
            <a:r>
              <a:rPr sz="2800" spc="-10" dirty="0">
                <a:solidFill>
                  <a:srgbClr val="C00000"/>
                </a:solidFill>
                <a:latin typeface="Calibri"/>
                <a:cs typeface="Calibri"/>
              </a:rPr>
              <a:t> they</a:t>
            </a:r>
            <a:r>
              <a:rPr sz="2800" dirty="0">
                <a:solidFill>
                  <a:srgbClr val="C00000"/>
                </a:solidFill>
                <a:latin typeface="Calibri"/>
                <a:cs typeface="Calibri"/>
              </a:rPr>
              <a:t> </a:t>
            </a:r>
            <a:r>
              <a:rPr sz="2800" spc="-10" dirty="0">
                <a:solidFill>
                  <a:srgbClr val="C00000"/>
                </a:solidFill>
                <a:latin typeface="Calibri"/>
                <a:cs typeface="Calibri"/>
              </a:rPr>
              <a:t>go</a:t>
            </a:r>
            <a:r>
              <a:rPr sz="2800" spc="-15" dirty="0">
                <a:solidFill>
                  <a:srgbClr val="C00000"/>
                </a:solidFill>
                <a:latin typeface="Calibri"/>
                <a:cs typeface="Calibri"/>
              </a:rPr>
              <a:t> </a:t>
            </a:r>
            <a:r>
              <a:rPr sz="2800" dirty="0">
                <a:solidFill>
                  <a:srgbClr val="C00000"/>
                </a:solidFill>
                <a:latin typeface="Calibri"/>
                <a:cs typeface="Calibri"/>
              </a:rPr>
              <a:t>about their </a:t>
            </a:r>
            <a:r>
              <a:rPr sz="2800" spc="-10" dirty="0">
                <a:solidFill>
                  <a:srgbClr val="C00000"/>
                </a:solidFill>
                <a:latin typeface="Calibri"/>
                <a:cs typeface="Calibri"/>
              </a:rPr>
              <a:t>work</a:t>
            </a:r>
            <a:r>
              <a:rPr sz="2800" spc="-10" dirty="0">
                <a:latin typeface="Calibri"/>
                <a:cs typeface="Calibri"/>
              </a:rPr>
              <a:t>.</a:t>
            </a:r>
            <a:endParaRPr sz="28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93239"/>
            <a:ext cx="10319385" cy="3778885"/>
          </a:xfrm>
          <a:prstGeom prst="rect">
            <a:avLst/>
          </a:prstGeom>
        </p:spPr>
        <p:txBody>
          <a:bodyPr vert="horz" wrap="square" lIns="0" tIns="55244" rIns="0" bIns="0" rtlCol="0">
            <a:spAutoFit/>
          </a:bodyPr>
          <a:lstStyle/>
          <a:p>
            <a:pPr marL="241300" marR="46355" indent="-228600">
              <a:lnSpc>
                <a:spcPct val="90000"/>
              </a:lnSpc>
              <a:spcBef>
                <a:spcPts val="434"/>
              </a:spcBef>
              <a:buFont typeface="Arial MT"/>
              <a:buChar char="•"/>
              <a:tabLst>
                <a:tab pos="241300" algn="l"/>
              </a:tabLst>
            </a:pPr>
            <a:r>
              <a:rPr sz="2800" i="1" spc="-5" dirty="0">
                <a:latin typeface="Calibri"/>
                <a:cs typeface="Calibri"/>
              </a:rPr>
              <a:t>Field </a:t>
            </a:r>
            <a:r>
              <a:rPr sz="2800" i="1" dirty="0">
                <a:latin typeface="Calibri"/>
                <a:cs typeface="Calibri"/>
              </a:rPr>
              <a:t>observation: </a:t>
            </a:r>
            <a:r>
              <a:rPr sz="2800" spc="-5" dirty="0">
                <a:latin typeface="Calibri"/>
                <a:cs typeface="Calibri"/>
              </a:rPr>
              <a:t>The </a:t>
            </a:r>
            <a:r>
              <a:rPr sz="2800" spc="-10" dirty="0">
                <a:solidFill>
                  <a:srgbClr val="C00000"/>
                </a:solidFill>
                <a:latin typeface="Calibri"/>
                <a:cs typeface="Calibri"/>
              </a:rPr>
              <a:t>requirements </a:t>
            </a:r>
            <a:r>
              <a:rPr sz="2800" spc="-5" dirty="0">
                <a:solidFill>
                  <a:srgbClr val="C00000"/>
                </a:solidFill>
                <a:latin typeface="Calibri"/>
                <a:cs typeface="Calibri"/>
              </a:rPr>
              <a:t>engineer </a:t>
            </a:r>
            <a:r>
              <a:rPr sz="2800" dirty="0">
                <a:solidFill>
                  <a:srgbClr val="C00000"/>
                </a:solidFill>
                <a:latin typeface="Calibri"/>
                <a:cs typeface="Calibri"/>
              </a:rPr>
              <a:t>is </a:t>
            </a:r>
            <a:r>
              <a:rPr sz="2800" spc="-5" dirty="0">
                <a:solidFill>
                  <a:srgbClr val="C00000"/>
                </a:solidFill>
                <a:latin typeface="Calibri"/>
                <a:cs typeface="Calibri"/>
              </a:rPr>
              <a:t>on </a:t>
            </a:r>
            <a:r>
              <a:rPr sz="2800" spc="-10" dirty="0">
                <a:solidFill>
                  <a:srgbClr val="C00000"/>
                </a:solidFill>
                <a:latin typeface="Calibri"/>
                <a:cs typeface="Calibri"/>
              </a:rPr>
              <a:t>location </a:t>
            </a:r>
            <a:r>
              <a:rPr sz="2800" spc="-5" dirty="0">
                <a:solidFill>
                  <a:srgbClr val="C00000"/>
                </a:solidFill>
                <a:latin typeface="Calibri"/>
                <a:cs typeface="Calibri"/>
              </a:rPr>
              <a:t>with </a:t>
            </a:r>
            <a:r>
              <a:rPr sz="2800" dirty="0">
                <a:latin typeface="Calibri"/>
                <a:cs typeface="Calibri"/>
              </a:rPr>
              <a:t>the </a:t>
            </a:r>
            <a:r>
              <a:rPr sz="2800" spc="5" dirty="0">
                <a:latin typeface="Calibri"/>
                <a:cs typeface="Calibri"/>
              </a:rPr>
              <a:t> </a:t>
            </a:r>
            <a:r>
              <a:rPr sz="2800" spc="-5" dirty="0">
                <a:latin typeface="Calibri"/>
                <a:cs typeface="Calibri"/>
              </a:rPr>
              <a:t>specialist</a:t>
            </a:r>
            <a:r>
              <a:rPr sz="2800" spc="-10" dirty="0">
                <a:latin typeface="Calibri"/>
                <a:cs typeface="Calibri"/>
              </a:rPr>
              <a:t> </a:t>
            </a:r>
            <a:r>
              <a:rPr sz="2800" spc="-5" dirty="0">
                <a:latin typeface="Calibri"/>
                <a:cs typeface="Calibri"/>
              </a:rPr>
              <a:t>or</a:t>
            </a:r>
            <a:r>
              <a:rPr sz="2800" dirty="0">
                <a:latin typeface="Calibri"/>
                <a:cs typeface="Calibri"/>
              </a:rPr>
              <a:t> </a:t>
            </a:r>
            <a:r>
              <a:rPr sz="2800" spc="-5" dirty="0">
                <a:latin typeface="Calibri"/>
                <a:cs typeface="Calibri"/>
              </a:rPr>
              <a:t>the</a:t>
            </a:r>
            <a:r>
              <a:rPr sz="2800" dirty="0">
                <a:latin typeface="Calibri"/>
                <a:cs typeface="Calibri"/>
              </a:rPr>
              <a:t> </a:t>
            </a:r>
            <a:r>
              <a:rPr sz="2800" spc="-15" dirty="0">
                <a:latin typeface="Calibri"/>
                <a:cs typeface="Calibri"/>
              </a:rPr>
              <a:t>users</a:t>
            </a:r>
            <a:r>
              <a:rPr sz="2800" dirty="0">
                <a:latin typeface="Calibri"/>
                <a:cs typeface="Calibri"/>
              </a:rPr>
              <a:t> </a:t>
            </a:r>
            <a:r>
              <a:rPr sz="2800" spc="-5" dirty="0">
                <a:latin typeface="Calibri"/>
                <a:cs typeface="Calibri"/>
              </a:rPr>
              <a:t>of</a:t>
            </a:r>
            <a:r>
              <a:rPr sz="2800" dirty="0">
                <a:latin typeface="Calibri"/>
                <a:cs typeface="Calibri"/>
              </a:rPr>
              <a:t> the</a:t>
            </a:r>
            <a:r>
              <a:rPr sz="2800" spc="-5" dirty="0">
                <a:latin typeface="Calibri"/>
                <a:cs typeface="Calibri"/>
              </a:rPr>
              <a:t> </a:t>
            </a:r>
            <a:r>
              <a:rPr sz="2800" spc="-25" dirty="0">
                <a:latin typeface="Calibri"/>
                <a:cs typeface="Calibri"/>
              </a:rPr>
              <a:t>system</a:t>
            </a:r>
            <a:r>
              <a:rPr sz="2800" spc="-15" dirty="0">
                <a:latin typeface="Calibri"/>
                <a:cs typeface="Calibri"/>
              </a:rPr>
              <a:t> </a:t>
            </a:r>
            <a:r>
              <a:rPr sz="2800" dirty="0">
                <a:latin typeface="Calibri"/>
                <a:cs typeface="Calibri"/>
              </a:rPr>
              <a:t>and</a:t>
            </a:r>
            <a:r>
              <a:rPr sz="2800" spc="5" dirty="0">
                <a:latin typeface="Calibri"/>
                <a:cs typeface="Calibri"/>
              </a:rPr>
              <a:t> </a:t>
            </a:r>
            <a:r>
              <a:rPr sz="2800" spc="-5" dirty="0">
                <a:latin typeface="Calibri"/>
                <a:cs typeface="Calibri"/>
              </a:rPr>
              <a:t>observes</a:t>
            </a:r>
            <a:r>
              <a:rPr sz="2800" spc="5" dirty="0">
                <a:latin typeface="Calibri"/>
                <a:cs typeface="Calibri"/>
              </a:rPr>
              <a:t> </a:t>
            </a:r>
            <a:r>
              <a:rPr sz="2800" dirty="0">
                <a:latin typeface="Calibri"/>
                <a:cs typeface="Calibri"/>
              </a:rPr>
              <a:t>and </a:t>
            </a:r>
            <a:r>
              <a:rPr sz="2800" spc="-10" dirty="0">
                <a:latin typeface="Calibri"/>
                <a:cs typeface="Calibri"/>
              </a:rPr>
              <a:t>documents</a:t>
            </a:r>
            <a:r>
              <a:rPr sz="2800" spc="35" dirty="0">
                <a:latin typeface="Calibri"/>
                <a:cs typeface="Calibri"/>
              </a:rPr>
              <a:t> </a:t>
            </a:r>
            <a:r>
              <a:rPr sz="2800" dirty="0">
                <a:latin typeface="Calibri"/>
                <a:cs typeface="Calibri"/>
              </a:rPr>
              <a:t>the </a:t>
            </a:r>
            <a:r>
              <a:rPr sz="2800" spc="-620" dirty="0">
                <a:latin typeface="Calibri"/>
                <a:cs typeface="Calibri"/>
              </a:rPr>
              <a:t> </a:t>
            </a:r>
            <a:r>
              <a:rPr sz="2800" spc="-10" dirty="0">
                <a:latin typeface="Calibri"/>
                <a:cs typeface="Calibri"/>
              </a:rPr>
              <a:t>processes</a:t>
            </a:r>
            <a:r>
              <a:rPr sz="2800" spc="30" dirty="0">
                <a:latin typeface="Calibri"/>
                <a:cs typeface="Calibri"/>
              </a:rPr>
              <a:t> </a:t>
            </a:r>
            <a:r>
              <a:rPr sz="2800" dirty="0">
                <a:latin typeface="Calibri"/>
                <a:cs typeface="Calibri"/>
              </a:rPr>
              <a:t>and</a:t>
            </a:r>
            <a:r>
              <a:rPr sz="2800" spc="15" dirty="0">
                <a:latin typeface="Calibri"/>
                <a:cs typeface="Calibri"/>
              </a:rPr>
              <a:t> </a:t>
            </a:r>
            <a:r>
              <a:rPr sz="2800" spc="-10" dirty="0">
                <a:latin typeface="Calibri"/>
                <a:cs typeface="Calibri"/>
              </a:rPr>
              <a:t>operational </a:t>
            </a:r>
            <a:r>
              <a:rPr sz="2800" spc="-15" dirty="0">
                <a:latin typeface="Calibri"/>
                <a:cs typeface="Calibri"/>
              </a:rPr>
              <a:t>procedures</a:t>
            </a:r>
            <a:r>
              <a:rPr sz="2800" spc="20" dirty="0">
                <a:latin typeface="Calibri"/>
                <a:cs typeface="Calibri"/>
              </a:rPr>
              <a:t> </a:t>
            </a:r>
            <a:r>
              <a:rPr sz="2800" spc="-10" dirty="0">
                <a:latin typeface="Calibri"/>
                <a:cs typeface="Calibri"/>
              </a:rPr>
              <a:t>that</a:t>
            </a:r>
            <a:r>
              <a:rPr sz="2800" spc="15" dirty="0">
                <a:latin typeface="Calibri"/>
                <a:cs typeface="Calibri"/>
              </a:rPr>
              <a:t> </a:t>
            </a:r>
            <a:r>
              <a:rPr sz="2800" spc="-10" dirty="0">
                <a:latin typeface="Calibri"/>
                <a:cs typeface="Calibri"/>
              </a:rPr>
              <a:t>they</a:t>
            </a:r>
            <a:r>
              <a:rPr sz="2800" spc="10" dirty="0">
                <a:latin typeface="Calibri"/>
                <a:cs typeface="Calibri"/>
              </a:rPr>
              <a:t> </a:t>
            </a:r>
            <a:r>
              <a:rPr sz="2800" spc="-5" dirty="0">
                <a:latin typeface="Calibri"/>
                <a:cs typeface="Calibri"/>
              </a:rPr>
              <a:t>carry</a:t>
            </a:r>
            <a:r>
              <a:rPr sz="2800" spc="15" dirty="0">
                <a:latin typeface="Calibri"/>
                <a:cs typeface="Calibri"/>
              </a:rPr>
              <a:t> </a:t>
            </a:r>
            <a:r>
              <a:rPr sz="2800" spc="-10" dirty="0">
                <a:latin typeface="Calibri"/>
                <a:cs typeface="Calibri"/>
              </a:rPr>
              <a:t>out.</a:t>
            </a:r>
            <a:r>
              <a:rPr sz="2800" spc="20" dirty="0">
                <a:latin typeface="Calibri"/>
                <a:cs typeface="Calibri"/>
              </a:rPr>
              <a:t> </a:t>
            </a:r>
            <a:r>
              <a:rPr sz="2800" dirty="0">
                <a:latin typeface="Calibri"/>
                <a:cs typeface="Calibri"/>
              </a:rPr>
              <a:t>Using </a:t>
            </a:r>
            <a:r>
              <a:rPr sz="2800" spc="5" dirty="0">
                <a:latin typeface="Calibri"/>
                <a:cs typeface="Calibri"/>
              </a:rPr>
              <a:t> </a:t>
            </a:r>
            <a:r>
              <a:rPr sz="2800" dirty="0">
                <a:latin typeface="Calibri"/>
                <a:cs typeface="Calibri"/>
              </a:rPr>
              <a:t>these</a:t>
            </a:r>
            <a:r>
              <a:rPr sz="2800" spc="-5" dirty="0">
                <a:latin typeface="Calibri"/>
                <a:cs typeface="Calibri"/>
              </a:rPr>
              <a:t> </a:t>
            </a:r>
            <a:r>
              <a:rPr sz="2800" spc="-10" dirty="0">
                <a:latin typeface="Calibri"/>
                <a:cs typeface="Calibri"/>
              </a:rPr>
              <a:t>observations,</a:t>
            </a:r>
            <a:r>
              <a:rPr sz="2800" dirty="0">
                <a:latin typeface="Calibri"/>
                <a:cs typeface="Calibri"/>
              </a:rPr>
              <a:t> </a:t>
            </a:r>
            <a:r>
              <a:rPr sz="2800" spc="-5" dirty="0">
                <a:latin typeface="Calibri"/>
                <a:cs typeface="Calibri"/>
              </a:rPr>
              <a:t>she </a:t>
            </a:r>
            <a:r>
              <a:rPr sz="2800" spc="-15" dirty="0">
                <a:latin typeface="Calibri"/>
                <a:cs typeface="Calibri"/>
              </a:rPr>
              <a:t>formulates </a:t>
            </a:r>
            <a:r>
              <a:rPr sz="2800" dirty="0">
                <a:latin typeface="Calibri"/>
                <a:cs typeface="Calibri"/>
              </a:rPr>
              <a:t>the </a:t>
            </a:r>
            <a:r>
              <a:rPr sz="2800" spc="-10" dirty="0">
                <a:latin typeface="Calibri"/>
                <a:cs typeface="Calibri"/>
              </a:rPr>
              <a:t>requirements.</a:t>
            </a:r>
            <a:endParaRPr sz="2800">
              <a:latin typeface="Calibri"/>
              <a:cs typeface="Calibri"/>
            </a:endParaRPr>
          </a:p>
          <a:p>
            <a:pPr>
              <a:lnSpc>
                <a:spcPct val="100000"/>
              </a:lnSpc>
              <a:spcBef>
                <a:spcPts val="5"/>
              </a:spcBef>
              <a:buFont typeface="Arial MT"/>
              <a:buChar char="•"/>
            </a:pPr>
            <a:endParaRPr sz="4150">
              <a:latin typeface="Calibri"/>
              <a:cs typeface="Calibri"/>
            </a:endParaRPr>
          </a:p>
          <a:p>
            <a:pPr marL="241300" marR="5080" indent="-228600">
              <a:lnSpc>
                <a:spcPts val="3020"/>
              </a:lnSpc>
              <a:buFont typeface="Arial MT"/>
              <a:buChar char="•"/>
              <a:tabLst>
                <a:tab pos="241300" algn="l"/>
              </a:tabLst>
            </a:pPr>
            <a:r>
              <a:rPr sz="2800" spc="-5" dirty="0">
                <a:latin typeface="Calibri"/>
                <a:cs typeface="Calibri"/>
              </a:rPr>
              <a:t>With </a:t>
            </a:r>
            <a:r>
              <a:rPr sz="2800" i="1" spc="-5" dirty="0">
                <a:latin typeface="Calibri"/>
                <a:cs typeface="Calibri"/>
              </a:rPr>
              <a:t>apprenticing</a:t>
            </a:r>
            <a:r>
              <a:rPr sz="2800" spc="-5" dirty="0">
                <a:latin typeface="Calibri"/>
                <a:cs typeface="Calibri"/>
              </a:rPr>
              <a:t>, </a:t>
            </a:r>
            <a:r>
              <a:rPr sz="2800" dirty="0">
                <a:latin typeface="Calibri"/>
                <a:cs typeface="Calibri"/>
              </a:rPr>
              <a:t>the </a:t>
            </a:r>
            <a:r>
              <a:rPr sz="2800" spc="-10" dirty="0">
                <a:latin typeface="Calibri"/>
                <a:cs typeface="Calibri"/>
              </a:rPr>
              <a:t>requirements </a:t>
            </a:r>
            <a:r>
              <a:rPr sz="2800" spc="-5" dirty="0">
                <a:latin typeface="Calibri"/>
                <a:cs typeface="Calibri"/>
              </a:rPr>
              <a:t>engineer </a:t>
            </a:r>
            <a:r>
              <a:rPr sz="2800" spc="-10" dirty="0">
                <a:latin typeface="Calibri"/>
                <a:cs typeface="Calibri"/>
              </a:rPr>
              <a:t>must </a:t>
            </a:r>
            <a:r>
              <a:rPr sz="2800" spc="-5" dirty="0">
                <a:solidFill>
                  <a:srgbClr val="C00000"/>
                </a:solidFill>
                <a:latin typeface="Calibri"/>
                <a:cs typeface="Calibri"/>
              </a:rPr>
              <a:t>actively </a:t>
            </a:r>
            <a:r>
              <a:rPr sz="2800" dirty="0">
                <a:solidFill>
                  <a:srgbClr val="C00000"/>
                </a:solidFill>
                <a:latin typeface="Calibri"/>
                <a:cs typeface="Calibri"/>
              </a:rPr>
              <a:t>learn and </a:t>
            </a:r>
            <a:r>
              <a:rPr sz="2800" spc="-620" dirty="0">
                <a:solidFill>
                  <a:srgbClr val="C00000"/>
                </a:solidFill>
                <a:latin typeface="Calibri"/>
                <a:cs typeface="Calibri"/>
              </a:rPr>
              <a:t> </a:t>
            </a:r>
            <a:r>
              <a:rPr sz="2800" spc="-15" dirty="0">
                <a:solidFill>
                  <a:srgbClr val="C00000"/>
                </a:solidFill>
                <a:latin typeface="Calibri"/>
                <a:cs typeface="Calibri"/>
              </a:rPr>
              <a:t>perform</a:t>
            </a:r>
            <a:r>
              <a:rPr sz="2800" spc="5" dirty="0">
                <a:solidFill>
                  <a:srgbClr val="C00000"/>
                </a:solidFill>
                <a:latin typeface="Calibri"/>
                <a:cs typeface="Calibri"/>
              </a:rPr>
              <a:t> </a:t>
            </a:r>
            <a:r>
              <a:rPr sz="2800" dirty="0">
                <a:solidFill>
                  <a:srgbClr val="C00000"/>
                </a:solidFill>
                <a:latin typeface="Calibri"/>
                <a:cs typeface="Calibri"/>
              </a:rPr>
              <a:t>the</a:t>
            </a:r>
            <a:r>
              <a:rPr sz="2800" spc="5" dirty="0">
                <a:solidFill>
                  <a:srgbClr val="C00000"/>
                </a:solidFill>
                <a:latin typeface="Calibri"/>
                <a:cs typeface="Calibri"/>
              </a:rPr>
              <a:t> </a:t>
            </a:r>
            <a:r>
              <a:rPr sz="2800" spc="-15" dirty="0">
                <a:solidFill>
                  <a:srgbClr val="C00000"/>
                </a:solidFill>
                <a:latin typeface="Calibri"/>
                <a:cs typeface="Calibri"/>
              </a:rPr>
              <a:t>procedures</a:t>
            </a:r>
            <a:r>
              <a:rPr sz="2800" spc="15" dirty="0">
                <a:solidFill>
                  <a:srgbClr val="C00000"/>
                </a:solidFill>
                <a:latin typeface="Calibri"/>
                <a:cs typeface="Calibri"/>
              </a:rPr>
              <a:t> </a:t>
            </a:r>
            <a:r>
              <a:rPr sz="2800" spc="-5" dirty="0">
                <a:latin typeface="Calibri"/>
                <a:cs typeface="Calibri"/>
              </a:rPr>
              <a:t>of</a:t>
            </a:r>
            <a:r>
              <a:rPr sz="2800" dirty="0">
                <a:latin typeface="Calibri"/>
                <a:cs typeface="Calibri"/>
              </a:rPr>
              <a:t> the</a:t>
            </a:r>
            <a:r>
              <a:rPr sz="2800" spc="5" dirty="0">
                <a:latin typeface="Calibri"/>
                <a:cs typeface="Calibri"/>
              </a:rPr>
              <a:t> </a:t>
            </a:r>
            <a:r>
              <a:rPr sz="2800" spc="-20" dirty="0">
                <a:latin typeface="Calibri"/>
                <a:cs typeface="Calibri"/>
              </a:rPr>
              <a:t>stakeholders.</a:t>
            </a:r>
            <a:r>
              <a:rPr sz="2800" dirty="0">
                <a:latin typeface="Calibri"/>
                <a:cs typeface="Calibri"/>
              </a:rPr>
              <a:t> </a:t>
            </a:r>
            <a:r>
              <a:rPr sz="2800" spc="-10" dirty="0">
                <a:latin typeface="Calibri"/>
                <a:cs typeface="Calibri"/>
              </a:rPr>
              <a:t>Just</a:t>
            </a:r>
            <a:r>
              <a:rPr sz="2800" spc="5" dirty="0">
                <a:latin typeface="Calibri"/>
                <a:cs typeface="Calibri"/>
              </a:rPr>
              <a:t> </a:t>
            </a:r>
            <a:r>
              <a:rPr sz="2800" spc="-25" dirty="0">
                <a:latin typeface="Calibri"/>
                <a:cs typeface="Calibri"/>
              </a:rPr>
              <a:t>like</a:t>
            </a:r>
            <a:r>
              <a:rPr sz="2800" spc="5" dirty="0">
                <a:latin typeface="Calibri"/>
                <a:cs typeface="Calibri"/>
              </a:rPr>
              <a:t> </a:t>
            </a:r>
            <a:r>
              <a:rPr sz="2800" dirty="0">
                <a:latin typeface="Calibri"/>
                <a:cs typeface="Calibri"/>
              </a:rPr>
              <a:t>an</a:t>
            </a:r>
            <a:r>
              <a:rPr sz="2800" spc="5" dirty="0">
                <a:latin typeface="Calibri"/>
                <a:cs typeface="Calibri"/>
              </a:rPr>
              <a:t> </a:t>
            </a:r>
            <a:r>
              <a:rPr sz="2800" spc="-10" dirty="0">
                <a:latin typeface="Calibri"/>
                <a:cs typeface="Calibri"/>
              </a:rPr>
              <a:t>apprentice, </a:t>
            </a:r>
            <a:r>
              <a:rPr sz="2800" spc="-5" dirty="0">
                <a:latin typeface="Calibri"/>
                <a:cs typeface="Calibri"/>
              </a:rPr>
              <a:t> </a:t>
            </a:r>
            <a:r>
              <a:rPr sz="2800" dirty="0">
                <a:latin typeface="Calibri"/>
                <a:cs typeface="Calibri"/>
              </a:rPr>
              <a:t>the </a:t>
            </a:r>
            <a:r>
              <a:rPr sz="2800" spc="-10" dirty="0">
                <a:latin typeface="Calibri"/>
                <a:cs typeface="Calibri"/>
              </a:rPr>
              <a:t>requirements</a:t>
            </a:r>
            <a:r>
              <a:rPr sz="2800" spc="-15" dirty="0">
                <a:latin typeface="Calibri"/>
                <a:cs typeface="Calibri"/>
              </a:rPr>
              <a:t> </a:t>
            </a:r>
            <a:r>
              <a:rPr sz="2800" spc="-5" dirty="0">
                <a:latin typeface="Calibri"/>
                <a:cs typeface="Calibri"/>
              </a:rPr>
              <a:t>engineer</a:t>
            </a:r>
            <a:r>
              <a:rPr sz="2800" spc="-20" dirty="0">
                <a:latin typeface="Calibri"/>
                <a:cs typeface="Calibri"/>
              </a:rPr>
              <a:t> </a:t>
            </a:r>
            <a:r>
              <a:rPr sz="2800" dirty="0">
                <a:latin typeface="Calibri"/>
                <a:cs typeface="Calibri"/>
              </a:rPr>
              <a:t>is </a:t>
            </a:r>
            <a:r>
              <a:rPr sz="2800" spc="-15" dirty="0">
                <a:latin typeface="Calibri"/>
                <a:cs typeface="Calibri"/>
              </a:rPr>
              <a:t>encouraged</a:t>
            </a:r>
            <a:r>
              <a:rPr sz="2800" dirty="0">
                <a:latin typeface="Calibri"/>
                <a:cs typeface="Calibri"/>
              </a:rPr>
              <a:t> </a:t>
            </a:r>
            <a:r>
              <a:rPr sz="2800" spc="-20" dirty="0">
                <a:latin typeface="Calibri"/>
                <a:cs typeface="Calibri"/>
              </a:rPr>
              <a:t>to</a:t>
            </a:r>
            <a:r>
              <a:rPr sz="2800" spc="-5" dirty="0">
                <a:latin typeface="Calibri"/>
                <a:cs typeface="Calibri"/>
              </a:rPr>
              <a:t> question</a:t>
            </a:r>
            <a:r>
              <a:rPr sz="2800" dirty="0">
                <a:latin typeface="Calibri"/>
                <a:cs typeface="Calibri"/>
              </a:rPr>
              <a:t> </a:t>
            </a:r>
            <a:r>
              <a:rPr sz="2800" spc="-5" dirty="0">
                <a:latin typeface="Calibri"/>
                <a:cs typeface="Calibri"/>
              </a:rPr>
              <a:t>unclear</a:t>
            </a:r>
            <a:r>
              <a:rPr sz="2800" dirty="0">
                <a:latin typeface="Calibri"/>
                <a:cs typeface="Calibri"/>
              </a:rPr>
              <a:t> and </a:t>
            </a:r>
            <a:r>
              <a:rPr sz="2800" spc="5" dirty="0">
                <a:latin typeface="Calibri"/>
                <a:cs typeface="Calibri"/>
              </a:rPr>
              <a:t> </a:t>
            </a:r>
            <a:r>
              <a:rPr sz="2800" spc="-15" dirty="0">
                <a:latin typeface="Calibri"/>
                <a:cs typeface="Calibri"/>
              </a:rPr>
              <a:t>complex</a:t>
            </a:r>
            <a:r>
              <a:rPr sz="2800" dirty="0">
                <a:latin typeface="Calibri"/>
                <a:cs typeface="Calibri"/>
              </a:rPr>
              <a:t> </a:t>
            </a:r>
            <a:r>
              <a:rPr sz="2800" spc="-15" dirty="0">
                <a:latin typeface="Calibri"/>
                <a:cs typeface="Calibri"/>
              </a:rPr>
              <a:t>operational</a:t>
            </a:r>
            <a:r>
              <a:rPr sz="2800" spc="-20" dirty="0">
                <a:latin typeface="Calibri"/>
                <a:cs typeface="Calibri"/>
              </a:rPr>
              <a:t> </a:t>
            </a:r>
            <a:r>
              <a:rPr sz="2800" spc="-15" dirty="0">
                <a:latin typeface="Calibri"/>
                <a:cs typeface="Calibri"/>
              </a:rPr>
              <a:t>procedures</a:t>
            </a:r>
            <a:endParaRPr sz="28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09276"/>
            <a:ext cx="9896475" cy="3602990"/>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Lst>
            </a:pPr>
            <a:r>
              <a:rPr sz="2800" b="1" dirty="0">
                <a:latin typeface="Calibri"/>
                <a:cs typeface="Calibri"/>
              </a:rPr>
              <a:t>Support</a:t>
            </a:r>
            <a:r>
              <a:rPr sz="2800" b="1" spc="-50" dirty="0">
                <a:latin typeface="Calibri"/>
                <a:cs typeface="Calibri"/>
              </a:rPr>
              <a:t> </a:t>
            </a:r>
            <a:r>
              <a:rPr sz="2800" b="1" spc="-30" dirty="0">
                <a:latin typeface="Calibri"/>
                <a:cs typeface="Calibri"/>
              </a:rPr>
              <a:t>Techniques</a:t>
            </a:r>
            <a:endParaRPr sz="2800">
              <a:latin typeface="Calibri"/>
              <a:cs typeface="Calibri"/>
            </a:endParaRPr>
          </a:p>
          <a:p>
            <a:pPr marL="527050" indent="-514350">
              <a:lnSpc>
                <a:spcPct val="100000"/>
              </a:lnSpc>
              <a:spcBef>
                <a:spcPts val="670"/>
              </a:spcBef>
              <a:buAutoNum type="arabicPeriod"/>
              <a:tabLst>
                <a:tab pos="526415" algn="l"/>
                <a:tab pos="527050" algn="l"/>
              </a:tabLst>
            </a:pPr>
            <a:r>
              <a:rPr sz="2800" i="1" dirty="0">
                <a:latin typeface="Calibri"/>
                <a:cs typeface="Calibri"/>
              </a:rPr>
              <a:t>mind</a:t>
            </a:r>
            <a:r>
              <a:rPr sz="2800" i="1" spc="-50" dirty="0">
                <a:latin typeface="Calibri"/>
                <a:cs typeface="Calibri"/>
              </a:rPr>
              <a:t> </a:t>
            </a:r>
            <a:r>
              <a:rPr sz="2800" i="1" spc="-5" dirty="0">
                <a:latin typeface="Calibri"/>
                <a:cs typeface="Calibri"/>
              </a:rPr>
              <a:t>mapping</a:t>
            </a:r>
            <a:endParaRPr sz="2800">
              <a:latin typeface="Calibri"/>
              <a:cs typeface="Calibri"/>
            </a:endParaRPr>
          </a:p>
          <a:p>
            <a:pPr marL="527050" indent="-514350">
              <a:lnSpc>
                <a:spcPct val="100000"/>
              </a:lnSpc>
              <a:spcBef>
                <a:spcPts val="660"/>
              </a:spcBef>
              <a:buAutoNum type="arabicPeriod"/>
              <a:tabLst>
                <a:tab pos="526415" algn="l"/>
                <a:tab pos="527050" algn="l"/>
              </a:tabLst>
            </a:pPr>
            <a:r>
              <a:rPr sz="2800" i="1" spc="-25" dirty="0">
                <a:latin typeface="Calibri"/>
                <a:cs typeface="Calibri"/>
              </a:rPr>
              <a:t>Workshop</a:t>
            </a:r>
            <a:endParaRPr sz="2800">
              <a:latin typeface="Calibri"/>
              <a:cs typeface="Calibri"/>
            </a:endParaRPr>
          </a:p>
          <a:p>
            <a:pPr marL="527050" indent="-514350">
              <a:lnSpc>
                <a:spcPct val="100000"/>
              </a:lnSpc>
              <a:spcBef>
                <a:spcPts val="665"/>
              </a:spcBef>
              <a:buAutoNum type="arabicPeriod"/>
              <a:tabLst>
                <a:tab pos="526415" algn="l"/>
                <a:tab pos="527050" algn="l"/>
              </a:tabLst>
            </a:pPr>
            <a:r>
              <a:rPr sz="2800" spc="-10" dirty="0">
                <a:latin typeface="Calibri"/>
                <a:cs typeface="Calibri"/>
              </a:rPr>
              <a:t>CRC</a:t>
            </a:r>
            <a:r>
              <a:rPr sz="2800" spc="-15" dirty="0">
                <a:latin typeface="Calibri"/>
                <a:cs typeface="Calibri"/>
              </a:rPr>
              <a:t> </a:t>
            </a:r>
            <a:r>
              <a:rPr sz="2800" spc="-5" dirty="0">
                <a:latin typeface="Calibri"/>
                <a:cs typeface="Calibri"/>
              </a:rPr>
              <a:t>technique</a:t>
            </a:r>
            <a:r>
              <a:rPr sz="2800" spc="10" dirty="0">
                <a:latin typeface="Calibri"/>
                <a:cs typeface="Calibri"/>
              </a:rPr>
              <a:t> </a:t>
            </a:r>
            <a:r>
              <a:rPr sz="2800" spc="-10" dirty="0">
                <a:latin typeface="Calibri"/>
                <a:cs typeface="Calibri"/>
              </a:rPr>
              <a:t>(CRC </a:t>
            </a:r>
            <a:r>
              <a:rPr sz="2800" spc="-15" dirty="0">
                <a:latin typeface="Calibri"/>
                <a:cs typeface="Calibri"/>
              </a:rPr>
              <a:t>stands</a:t>
            </a:r>
            <a:r>
              <a:rPr sz="2800" spc="5" dirty="0">
                <a:latin typeface="Calibri"/>
                <a:cs typeface="Calibri"/>
              </a:rPr>
              <a:t> </a:t>
            </a:r>
            <a:r>
              <a:rPr sz="2800" spc="-25" dirty="0">
                <a:latin typeface="Calibri"/>
                <a:cs typeface="Calibri"/>
              </a:rPr>
              <a:t>for</a:t>
            </a:r>
            <a:r>
              <a:rPr sz="2800" spc="-15" dirty="0">
                <a:latin typeface="Calibri"/>
                <a:cs typeface="Calibri"/>
              </a:rPr>
              <a:t> </a:t>
            </a:r>
            <a:r>
              <a:rPr sz="2800" i="1" spc="-5" dirty="0">
                <a:latin typeface="Calibri"/>
                <a:cs typeface="Calibri"/>
              </a:rPr>
              <a:t>Class</a:t>
            </a:r>
            <a:r>
              <a:rPr sz="2800" i="1" spc="-15" dirty="0">
                <a:latin typeface="Calibri"/>
                <a:cs typeface="Calibri"/>
              </a:rPr>
              <a:t> </a:t>
            </a:r>
            <a:r>
              <a:rPr sz="2800" i="1" spc="-5" dirty="0">
                <a:latin typeface="Calibri"/>
                <a:cs typeface="Calibri"/>
              </a:rPr>
              <a:t>Responsibility Collaboration</a:t>
            </a:r>
            <a:r>
              <a:rPr sz="2800" spc="-5" dirty="0">
                <a:latin typeface="Calibri"/>
                <a:cs typeface="Calibri"/>
              </a:rPr>
              <a:t>)</a:t>
            </a:r>
            <a:endParaRPr sz="2800">
              <a:latin typeface="Calibri"/>
              <a:cs typeface="Calibri"/>
            </a:endParaRPr>
          </a:p>
          <a:p>
            <a:pPr marL="527050" indent="-514350">
              <a:lnSpc>
                <a:spcPct val="100000"/>
              </a:lnSpc>
              <a:spcBef>
                <a:spcPts val="665"/>
              </a:spcBef>
              <a:buAutoNum type="arabicPeriod"/>
              <a:tabLst>
                <a:tab pos="526415" algn="l"/>
                <a:tab pos="527050" algn="l"/>
              </a:tabLst>
            </a:pPr>
            <a:r>
              <a:rPr sz="2800" i="1" dirty="0">
                <a:latin typeface="Calibri"/>
                <a:cs typeface="Calibri"/>
              </a:rPr>
              <a:t>Audio</a:t>
            </a:r>
            <a:r>
              <a:rPr sz="2800" i="1" spc="-10" dirty="0">
                <a:latin typeface="Calibri"/>
                <a:cs typeface="Calibri"/>
              </a:rPr>
              <a:t> </a:t>
            </a:r>
            <a:r>
              <a:rPr sz="2800" i="1" spc="-5" dirty="0">
                <a:latin typeface="Calibri"/>
                <a:cs typeface="Calibri"/>
              </a:rPr>
              <a:t>and</a:t>
            </a:r>
            <a:r>
              <a:rPr sz="2800" i="1" spc="-25" dirty="0">
                <a:latin typeface="Calibri"/>
                <a:cs typeface="Calibri"/>
              </a:rPr>
              <a:t> </a:t>
            </a:r>
            <a:r>
              <a:rPr sz="2800" i="1" dirty="0">
                <a:latin typeface="Calibri"/>
                <a:cs typeface="Calibri"/>
              </a:rPr>
              <a:t>video</a:t>
            </a:r>
            <a:r>
              <a:rPr sz="2800" i="1" spc="-25" dirty="0">
                <a:latin typeface="Calibri"/>
                <a:cs typeface="Calibri"/>
              </a:rPr>
              <a:t> </a:t>
            </a:r>
            <a:r>
              <a:rPr sz="2800" i="1" spc="-10" dirty="0">
                <a:latin typeface="Calibri"/>
                <a:cs typeface="Calibri"/>
              </a:rPr>
              <a:t>recordings</a:t>
            </a:r>
            <a:endParaRPr sz="2800">
              <a:latin typeface="Calibri"/>
              <a:cs typeface="Calibri"/>
            </a:endParaRPr>
          </a:p>
          <a:p>
            <a:pPr marL="527050" indent="-514350">
              <a:lnSpc>
                <a:spcPct val="100000"/>
              </a:lnSpc>
              <a:spcBef>
                <a:spcPts val="660"/>
              </a:spcBef>
              <a:buAutoNum type="arabicPeriod"/>
              <a:tabLst>
                <a:tab pos="526415" algn="l"/>
                <a:tab pos="527050" algn="l"/>
              </a:tabLst>
            </a:pPr>
            <a:r>
              <a:rPr sz="2800" i="1" dirty="0">
                <a:latin typeface="Calibri"/>
                <a:cs typeface="Calibri"/>
              </a:rPr>
              <a:t>Use</a:t>
            </a:r>
            <a:r>
              <a:rPr sz="2800" i="1" spc="-25" dirty="0">
                <a:latin typeface="Calibri"/>
                <a:cs typeface="Calibri"/>
              </a:rPr>
              <a:t> </a:t>
            </a:r>
            <a:r>
              <a:rPr sz="2800" i="1" spc="-10" dirty="0">
                <a:latin typeface="Calibri"/>
                <a:cs typeface="Calibri"/>
              </a:rPr>
              <a:t>case</a:t>
            </a:r>
            <a:r>
              <a:rPr sz="2800" i="1" spc="-30" dirty="0">
                <a:latin typeface="Calibri"/>
                <a:cs typeface="Calibri"/>
              </a:rPr>
              <a:t> </a:t>
            </a:r>
            <a:r>
              <a:rPr sz="2800" i="1" dirty="0">
                <a:latin typeface="Calibri"/>
                <a:cs typeface="Calibri"/>
              </a:rPr>
              <a:t>modeling</a:t>
            </a:r>
            <a:endParaRPr sz="2800">
              <a:latin typeface="Calibri"/>
              <a:cs typeface="Calibri"/>
            </a:endParaRPr>
          </a:p>
          <a:p>
            <a:pPr marL="527050" indent="-514350">
              <a:lnSpc>
                <a:spcPct val="100000"/>
              </a:lnSpc>
              <a:spcBef>
                <a:spcPts val="670"/>
              </a:spcBef>
              <a:buAutoNum type="arabicPeriod"/>
              <a:tabLst>
                <a:tab pos="526415" algn="l"/>
                <a:tab pos="527050" algn="l"/>
              </a:tabLst>
            </a:pPr>
            <a:r>
              <a:rPr sz="2800" i="1" spc="-10" dirty="0">
                <a:latin typeface="Calibri"/>
                <a:cs typeface="Calibri"/>
              </a:rPr>
              <a:t>Prototypes</a:t>
            </a:r>
            <a:endParaRPr sz="28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265" rIns="0" bIns="0" rtlCol="0">
            <a:spAutoFit/>
          </a:bodyPr>
          <a:lstStyle/>
          <a:p>
            <a:pPr marL="12700" marR="5080">
              <a:lnSpc>
                <a:spcPts val="4750"/>
              </a:lnSpc>
              <a:spcBef>
                <a:spcPts val="695"/>
              </a:spcBef>
            </a:pPr>
            <a:r>
              <a:rPr spc="-20" dirty="0"/>
              <a:t>Software</a:t>
            </a:r>
            <a:r>
              <a:rPr spc="15" dirty="0"/>
              <a:t> </a:t>
            </a:r>
            <a:r>
              <a:rPr spc="-25" dirty="0"/>
              <a:t>requirement</a:t>
            </a:r>
            <a:r>
              <a:rPr spc="10" dirty="0"/>
              <a:t> </a:t>
            </a:r>
            <a:r>
              <a:rPr spc="-15" dirty="0"/>
              <a:t>elicitation </a:t>
            </a:r>
            <a:r>
              <a:rPr spc="-980" dirty="0"/>
              <a:t> </a:t>
            </a:r>
            <a:r>
              <a:rPr spc="-5" dirty="0"/>
              <a:t>methodologies</a:t>
            </a:r>
          </a:p>
        </p:txBody>
      </p:sp>
      <p:sp>
        <p:nvSpPr>
          <p:cNvPr id="3" name="object 3"/>
          <p:cNvSpPr txBox="1"/>
          <p:nvPr/>
        </p:nvSpPr>
        <p:spPr>
          <a:xfrm>
            <a:off x="916939" y="1709276"/>
            <a:ext cx="1576705" cy="2581275"/>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Lst>
            </a:pPr>
            <a:r>
              <a:rPr sz="2800" spc="-10" dirty="0">
                <a:latin typeface="Calibri"/>
                <a:cs typeface="Calibri"/>
              </a:rPr>
              <a:t>CORE</a:t>
            </a:r>
            <a:endParaRPr sz="2800">
              <a:latin typeface="Calibri"/>
              <a:cs typeface="Calibri"/>
            </a:endParaRPr>
          </a:p>
          <a:p>
            <a:pPr marL="241300" indent="-228600">
              <a:lnSpc>
                <a:spcPct val="100000"/>
              </a:lnSpc>
              <a:spcBef>
                <a:spcPts val="670"/>
              </a:spcBef>
              <a:buFont typeface="Arial MT"/>
              <a:buChar char="•"/>
              <a:tabLst>
                <a:tab pos="241300" algn="l"/>
              </a:tabLst>
            </a:pPr>
            <a:r>
              <a:rPr sz="2800" dirty="0">
                <a:latin typeface="Calibri"/>
                <a:cs typeface="Calibri"/>
              </a:rPr>
              <a:t>IBIS</a:t>
            </a:r>
            <a:endParaRPr sz="2800">
              <a:latin typeface="Calibri"/>
              <a:cs typeface="Calibri"/>
            </a:endParaRPr>
          </a:p>
          <a:p>
            <a:pPr marL="241300" indent="-228600">
              <a:lnSpc>
                <a:spcPct val="100000"/>
              </a:lnSpc>
              <a:spcBef>
                <a:spcPts val="660"/>
              </a:spcBef>
              <a:buFont typeface="Arial MT"/>
              <a:buChar char="•"/>
              <a:tabLst>
                <a:tab pos="241300" algn="l"/>
              </a:tabLst>
            </a:pPr>
            <a:r>
              <a:rPr sz="2800" spc="-20" dirty="0">
                <a:latin typeface="Calibri"/>
                <a:cs typeface="Calibri"/>
              </a:rPr>
              <a:t>JAD</a:t>
            </a:r>
            <a:endParaRPr sz="2800">
              <a:latin typeface="Calibri"/>
              <a:cs typeface="Calibri"/>
            </a:endParaRPr>
          </a:p>
          <a:p>
            <a:pPr marL="241300" indent="-228600">
              <a:lnSpc>
                <a:spcPct val="100000"/>
              </a:lnSpc>
              <a:spcBef>
                <a:spcPts val="665"/>
              </a:spcBef>
              <a:buFont typeface="Arial MT"/>
              <a:buChar char="•"/>
              <a:tabLst>
                <a:tab pos="241300" algn="l"/>
              </a:tabLst>
            </a:pPr>
            <a:r>
              <a:rPr sz="2800" spc="-20" dirty="0">
                <a:latin typeface="Calibri"/>
                <a:cs typeface="Calibri"/>
              </a:rPr>
              <a:t>FODA</a:t>
            </a:r>
            <a:endParaRPr sz="2800">
              <a:latin typeface="Calibri"/>
              <a:cs typeface="Calibri"/>
            </a:endParaRPr>
          </a:p>
          <a:p>
            <a:pPr marL="241300" indent="-228600">
              <a:lnSpc>
                <a:spcPct val="100000"/>
              </a:lnSpc>
              <a:spcBef>
                <a:spcPts val="665"/>
              </a:spcBef>
              <a:buFont typeface="Arial MT"/>
              <a:buChar char="•"/>
              <a:tabLst>
                <a:tab pos="241300" algn="l"/>
              </a:tabLst>
            </a:pPr>
            <a:r>
              <a:rPr sz="2800" dirty="0">
                <a:latin typeface="Calibri"/>
                <a:cs typeface="Calibri"/>
              </a:rPr>
              <a:t>QFD</a:t>
            </a:r>
            <a:r>
              <a:rPr sz="2800" spc="-70" dirty="0">
                <a:latin typeface="Calibri"/>
                <a:cs typeface="Calibri"/>
              </a:rPr>
              <a:t> </a:t>
            </a:r>
            <a:r>
              <a:rPr sz="2800" spc="-15" dirty="0">
                <a:latin typeface="Calibri"/>
                <a:cs typeface="Calibri"/>
              </a:rPr>
              <a:t>etc..</a:t>
            </a:r>
            <a:endParaRPr sz="28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9836150" cy="695960"/>
          </a:xfrm>
          <a:prstGeom prst="rect">
            <a:avLst/>
          </a:prstGeom>
        </p:spPr>
        <p:txBody>
          <a:bodyPr vert="horz" wrap="square" lIns="0" tIns="12700" rIns="0" bIns="0" rtlCol="0">
            <a:spAutoFit/>
          </a:bodyPr>
          <a:lstStyle/>
          <a:p>
            <a:pPr marL="12700">
              <a:lnSpc>
                <a:spcPct val="100000"/>
              </a:lnSpc>
              <a:spcBef>
                <a:spcPts val="100"/>
              </a:spcBef>
            </a:pPr>
            <a:r>
              <a:rPr spc="-20" dirty="0"/>
              <a:t>Controlled</a:t>
            </a:r>
            <a:r>
              <a:rPr spc="15" dirty="0"/>
              <a:t> </a:t>
            </a:r>
            <a:r>
              <a:rPr spc="-25" dirty="0"/>
              <a:t>Requirements</a:t>
            </a:r>
            <a:r>
              <a:rPr spc="10" dirty="0"/>
              <a:t> </a:t>
            </a:r>
            <a:r>
              <a:rPr spc="-10" dirty="0"/>
              <a:t>Expression</a:t>
            </a:r>
            <a:r>
              <a:rPr dirty="0"/>
              <a:t> </a:t>
            </a:r>
            <a:r>
              <a:rPr spc="-15" dirty="0"/>
              <a:t>(CORE)</a:t>
            </a:r>
          </a:p>
        </p:txBody>
      </p:sp>
      <p:sp>
        <p:nvSpPr>
          <p:cNvPr id="3" name="object 3"/>
          <p:cNvSpPr txBox="1"/>
          <p:nvPr/>
        </p:nvSpPr>
        <p:spPr>
          <a:xfrm>
            <a:off x="916939" y="1736851"/>
            <a:ext cx="10198735" cy="4131310"/>
          </a:xfrm>
          <a:prstGeom prst="rect">
            <a:avLst/>
          </a:prstGeom>
        </p:spPr>
        <p:txBody>
          <a:bodyPr vert="horz" wrap="square" lIns="0" tIns="12065" rIns="0" bIns="0" rtlCol="0">
            <a:spAutoFit/>
          </a:bodyPr>
          <a:lstStyle/>
          <a:p>
            <a:pPr marL="241300" indent="-228600">
              <a:lnSpc>
                <a:spcPts val="2650"/>
              </a:lnSpc>
              <a:spcBef>
                <a:spcPts val="95"/>
              </a:spcBef>
              <a:buFont typeface="Arial MT"/>
              <a:buChar char="•"/>
              <a:tabLst>
                <a:tab pos="241300" algn="l"/>
              </a:tabLst>
            </a:pPr>
            <a:r>
              <a:rPr sz="2600" spc="-5" dirty="0">
                <a:solidFill>
                  <a:srgbClr val="C00000"/>
                </a:solidFill>
                <a:latin typeface="Calibri"/>
                <a:cs typeface="Calibri"/>
              </a:rPr>
              <a:t>clarifies</a:t>
            </a:r>
            <a:r>
              <a:rPr sz="2600" spc="20" dirty="0">
                <a:solidFill>
                  <a:srgbClr val="C00000"/>
                </a:solidFill>
                <a:latin typeface="Calibri"/>
                <a:cs typeface="Calibri"/>
              </a:rPr>
              <a:t> </a:t>
            </a:r>
            <a:r>
              <a:rPr sz="2600" spc="-5" dirty="0">
                <a:solidFill>
                  <a:srgbClr val="C00000"/>
                </a:solidFill>
                <a:latin typeface="Calibri"/>
                <a:cs typeface="Calibri"/>
              </a:rPr>
              <a:t>the</a:t>
            </a:r>
            <a:r>
              <a:rPr sz="2600" dirty="0">
                <a:solidFill>
                  <a:srgbClr val="C00000"/>
                </a:solidFill>
                <a:latin typeface="Calibri"/>
                <a:cs typeface="Calibri"/>
              </a:rPr>
              <a:t> </a:t>
            </a:r>
            <a:r>
              <a:rPr sz="2600" spc="-5" dirty="0">
                <a:solidFill>
                  <a:srgbClr val="C00000"/>
                </a:solidFill>
                <a:latin typeface="Calibri"/>
                <a:cs typeface="Calibri"/>
              </a:rPr>
              <a:t>user's</a:t>
            </a:r>
            <a:r>
              <a:rPr sz="2600" dirty="0">
                <a:solidFill>
                  <a:srgbClr val="C00000"/>
                </a:solidFill>
                <a:latin typeface="Calibri"/>
                <a:cs typeface="Calibri"/>
              </a:rPr>
              <a:t> </a:t>
            </a:r>
            <a:r>
              <a:rPr sz="2600" spc="-10" dirty="0">
                <a:solidFill>
                  <a:srgbClr val="C00000"/>
                </a:solidFill>
                <a:latin typeface="Calibri"/>
                <a:cs typeface="Calibri"/>
              </a:rPr>
              <a:t>view</a:t>
            </a:r>
            <a:r>
              <a:rPr sz="2600" spc="5" dirty="0">
                <a:solidFill>
                  <a:srgbClr val="C00000"/>
                </a:solidFill>
                <a:latin typeface="Calibri"/>
                <a:cs typeface="Calibri"/>
              </a:rPr>
              <a:t> </a:t>
            </a:r>
            <a:r>
              <a:rPr sz="2600" spc="-5" dirty="0">
                <a:solidFill>
                  <a:srgbClr val="C00000"/>
                </a:solidFill>
                <a:latin typeface="Calibri"/>
                <a:cs typeface="Calibri"/>
              </a:rPr>
              <a:t>of</a:t>
            </a:r>
            <a:r>
              <a:rPr sz="2600" spc="5" dirty="0">
                <a:solidFill>
                  <a:srgbClr val="C00000"/>
                </a:solidFill>
                <a:latin typeface="Calibri"/>
                <a:cs typeface="Calibri"/>
              </a:rPr>
              <a:t> </a:t>
            </a:r>
            <a:r>
              <a:rPr sz="2600" spc="-5" dirty="0">
                <a:solidFill>
                  <a:srgbClr val="C00000"/>
                </a:solidFill>
                <a:latin typeface="Calibri"/>
                <a:cs typeface="Calibri"/>
              </a:rPr>
              <a:t>the</a:t>
            </a:r>
            <a:r>
              <a:rPr sz="2600" dirty="0">
                <a:solidFill>
                  <a:srgbClr val="C00000"/>
                </a:solidFill>
                <a:latin typeface="Calibri"/>
                <a:cs typeface="Calibri"/>
              </a:rPr>
              <a:t> </a:t>
            </a:r>
            <a:r>
              <a:rPr sz="2600" spc="-5" dirty="0">
                <a:solidFill>
                  <a:srgbClr val="C00000"/>
                </a:solidFill>
                <a:latin typeface="Calibri"/>
                <a:cs typeface="Calibri"/>
              </a:rPr>
              <a:t>services</a:t>
            </a:r>
            <a:r>
              <a:rPr sz="2600" spc="25" dirty="0">
                <a:solidFill>
                  <a:srgbClr val="C00000"/>
                </a:solidFill>
                <a:latin typeface="Calibri"/>
                <a:cs typeface="Calibri"/>
              </a:rPr>
              <a:t> </a:t>
            </a:r>
            <a:r>
              <a:rPr sz="2600" spc="-15" dirty="0">
                <a:latin typeface="Calibri"/>
                <a:cs typeface="Calibri"/>
              </a:rPr>
              <a:t>to</a:t>
            </a:r>
            <a:r>
              <a:rPr sz="2600" spc="10" dirty="0">
                <a:latin typeface="Calibri"/>
                <a:cs typeface="Calibri"/>
              </a:rPr>
              <a:t> </a:t>
            </a:r>
            <a:r>
              <a:rPr sz="2600" spc="-5" dirty="0">
                <a:latin typeface="Calibri"/>
                <a:cs typeface="Calibri"/>
              </a:rPr>
              <a:t>be</a:t>
            </a:r>
            <a:r>
              <a:rPr sz="2600" spc="-10" dirty="0">
                <a:latin typeface="Calibri"/>
                <a:cs typeface="Calibri"/>
              </a:rPr>
              <a:t> </a:t>
            </a:r>
            <a:r>
              <a:rPr sz="2600" spc="-5" dirty="0">
                <a:latin typeface="Calibri"/>
                <a:cs typeface="Calibri"/>
              </a:rPr>
              <a:t>supplied</a:t>
            </a:r>
            <a:r>
              <a:rPr sz="2600" dirty="0">
                <a:latin typeface="Calibri"/>
                <a:cs typeface="Calibri"/>
              </a:rPr>
              <a:t> </a:t>
            </a:r>
            <a:r>
              <a:rPr sz="2600" spc="-15" dirty="0">
                <a:latin typeface="Calibri"/>
                <a:cs typeface="Calibri"/>
              </a:rPr>
              <a:t>by</a:t>
            </a:r>
            <a:r>
              <a:rPr sz="2600" spc="5" dirty="0">
                <a:latin typeface="Calibri"/>
                <a:cs typeface="Calibri"/>
              </a:rPr>
              <a:t> </a:t>
            </a:r>
            <a:r>
              <a:rPr sz="2600" spc="-5" dirty="0">
                <a:latin typeface="Calibri"/>
                <a:cs typeface="Calibri"/>
              </a:rPr>
              <a:t>the</a:t>
            </a:r>
            <a:r>
              <a:rPr sz="2600" spc="-10" dirty="0">
                <a:latin typeface="Calibri"/>
                <a:cs typeface="Calibri"/>
              </a:rPr>
              <a:t> </a:t>
            </a:r>
            <a:r>
              <a:rPr sz="2600" spc="-15" dirty="0">
                <a:latin typeface="Calibri"/>
                <a:cs typeface="Calibri"/>
              </a:rPr>
              <a:t>proposed</a:t>
            </a:r>
            <a:endParaRPr sz="2600">
              <a:latin typeface="Calibri"/>
              <a:cs typeface="Calibri"/>
            </a:endParaRPr>
          </a:p>
          <a:p>
            <a:pPr marL="241300">
              <a:lnSpc>
                <a:spcPts val="2185"/>
              </a:lnSpc>
            </a:pPr>
            <a:r>
              <a:rPr sz="2600" spc="-30" dirty="0">
                <a:latin typeface="Calibri"/>
                <a:cs typeface="Calibri"/>
              </a:rPr>
              <a:t>system</a:t>
            </a:r>
            <a:r>
              <a:rPr sz="2600" dirty="0">
                <a:latin typeface="Calibri"/>
                <a:cs typeface="Calibri"/>
              </a:rPr>
              <a:t> </a:t>
            </a:r>
            <a:r>
              <a:rPr sz="2600" spc="-5" dirty="0">
                <a:latin typeface="Calibri"/>
                <a:cs typeface="Calibri"/>
              </a:rPr>
              <a:t>and</a:t>
            </a:r>
            <a:r>
              <a:rPr sz="2600" dirty="0">
                <a:latin typeface="Calibri"/>
                <a:cs typeface="Calibri"/>
              </a:rPr>
              <a:t> </a:t>
            </a:r>
            <a:r>
              <a:rPr sz="2600" spc="-5" dirty="0">
                <a:latin typeface="Calibri"/>
                <a:cs typeface="Calibri"/>
              </a:rPr>
              <a:t>the </a:t>
            </a:r>
            <a:r>
              <a:rPr sz="2600" spc="-10" dirty="0">
                <a:solidFill>
                  <a:srgbClr val="C00000"/>
                </a:solidFill>
                <a:latin typeface="Calibri"/>
                <a:cs typeface="Calibri"/>
              </a:rPr>
              <a:t>limitations</a:t>
            </a:r>
            <a:r>
              <a:rPr sz="2600" spc="25" dirty="0">
                <a:solidFill>
                  <a:srgbClr val="C00000"/>
                </a:solidFill>
                <a:latin typeface="Calibri"/>
                <a:cs typeface="Calibri"/>
              </a:rPr>
              <a:t> </a:t>
            </a:r>
            <a:r>
              <a:rPr sz="2600" spc="-5" dirty="0">
                <a:solidFill>
                  <a:srgbClr val="C00000"/>
                </a:solidFill>
                <a:latin typeface="Calibri"/>
                <a:cs typeface="Calibri"/>
              </a:rPr>
              <a:t>imposed</a:t>
            </a:r>
            <a:r>
              <a:rPr sz="2600" dirty="0">
                <a:solidFill>
                  <a:srgbClr val="C00000"/>
                </a:solidFill>
                <a:latin typeface="Calibri"/>
                <a:cs typeface="Calibri"/>
              </a:rPr>
              <a:t> </a:t>
            </a:r>
            <a:r>
              <a:rPr sz="2600" spc="-10" dirty="0">
                <a:latin typeface="Calibri"/>
                <a:cs typeface="Calibri"/>
              </a:rPr>
              <a:t>by</a:t>
            </a:r>
            <a:r>
              <a:rPr sz="2600" dirty="0">
                <a:latin typeface="Calibri"/>
                <a:cs typeface="Calibri"/>
              </a:rPr>
              <a:t> </a:t>
            </a:r>
            <a:r>
              <a:rPr sz="2600" spc="-10" dirty="0">
                <a:latin typeface="Calibri"/>
                <a:cs typeface="Calibri"/>
              </a:rPr>
              <a:t>that</a:t>
            </a:r>
            <a:r>
              <a:rPr sz="2600" spc="10" dirty="0">
                <a:latin typeface="Calibri"/>
                <a:cs typeface="Calibri"/>
              </a:rPr>
              <a:t> </a:t>
            </a:r>
            <a:r>
              <a:rPr sz="2600" spc="-20" dirty="0">
                <a:latin typeface="Calibri"/>
                <a:cs typeface="Calibri"/>
              </a:rPr>
              <a:t>system's</a:t>
            </a:r>
            <a:r>
              <a:rPr sz="2600" spc="-5" dirty="0">
                <a:latin typeface="Calibri"/>
                <a:cs typeface="Calibri"/>
              </a:rPr>
              <a:t> </a:t>
            </a:r>
            <a:r>
              <a:rPr sz="2600" spc="-10" dirty="0">
                <a:latin typeface="Calibri"/>
                <a:cs typeface="Calibri"/>
              </a:rPr>
              <a:t>operational</a:t>
            </a:r>
            <a:endParaRPr sz="2600">
              <a:latin typeface="Calibri"/>
              <a:cs typeface="Calibri"/>
            </a:endParaRPr>
          </a:p>
          <a:p>
            <a:pPr marL="241300" marR="943610">
              <a:lnSpc>
                <a:spcPct val="70100"/>
              </a:lnSpc>
              <a:spcBef>
                <a:spcPts val="465"/>
              </a:spcBef>
            </a:pPr>
            <a:r>
              <a:rPr sz="2600" spc="-15" dirty="0">
                <a:solidFill>
                  <a:srgbClr val="C00000"/>
                </a:solidFill>
                <a:latin typeface="Calibri"/>
                <a:cs typeface="Calibri"/>
              </a:rPr>
              <a:t>environment</a:t>
            </a:r>
            <a:r>
              <a:rPr sz="2600" spc="-15" dirty="0">
                <a:latin typeface="Calibri"/>
                <a:cs typeface="Calibri"/>
              </a:rPr>
              <a:t>,</a:t>
            </a:r>
            <a:r>
              <a:rPr sz="2600" dirty="0">
                <a:latin typeface="Calibri"/>
                <a:cs typeface="Calibri"/>
              </a:rPr>
              <a:t> in </a:t>
            </a:r>
            <a:r>
              <a:rPr sz="2600" spc="-5" dirty="0">
                <a:latin typeface="Calibri"/>
                <a:cs typeface="Calibri"/>
              </a:rPr>
              <a:t>conjunction</a:t>
            </a:r>
            <a:r>
              <a:rPr sz="2600" spc="15" dirty="0">
                <a:latin typeface="Calibri"/>
                <a:cs typeface="Calibri"/>
              </a:rPr>
              <a:t> </a:t>
            </a:r>
            <a:r>
              <a:rPr sz="2600" dirty="0">
                <a:latin typeface="Calibri"/>
                <a:cs typeface="Calibri"/>
              </a:rPr>
              <a:t>with </a:t>
            </a:r>
            <a:r>
              <a:rPr sz="2600" spc="-5" dirty="0">
                <a:latin typeface="Calibri"/>
                <a:cs typeface="Calibri"/>
              </a:rPr>
              <a:t>some</a:t>
            </a:r>
            <a:r>
              <a:rPr sz="2600" dirty="0">
                <a:latin typeface="Calibri"/>
                <a:cs typeface="Calibri"/>
              </a:rPr>
              <a:t> </a:t>
            </a:r>
            <a:r>
              <a:rPr sz="2600" spc="-15" dirty="0">
                <a:latin typeface="Calibri"/>
                <a:cs typeface="Calibri"/>
              </a:rPr>
              <a:t>degree</a:t>
            </a:r>
            <a:r>
              <a:rPr sz="2600" spc="-10" dirty="0">
                <a:latin typeface="Calibri"/>
                <a:cs typeface="Calibri"/>
              </a:rPr>
              <a:t> </a:t>
            </a:r>
            <a:r>
              <a:rPr sz="2600" spc="-5" dirty="0">
                <a:latin typeface="Calibri"/>
                <a:cs typeface="Calibri"/>
              </a:rPr>
              <a:t>of</a:t>
            </a:r>
            <a:r>
              <a:rPr sz="2600" dirty="0">
                <a:latin typeface="Calibri"/>
                <a:cs typeface="Calibri"/>
              </a:rPr>
              <a:t> </a:t>
            </a:r>
            <a:r>
              <a:rPr sz="2600" spc="-15" dirty="0">
                <a:latin typeface="Calibri"/>
                <a:cs typeface="Calibri"/>
              </a:rPr>
              <a:t>performance</a:t>
            </a:r>
            <a:r>
              <a:rPr sz="2600" spc="-5" dirty="0">
                <a:latin typeface="Calibri"/>
                <a:cs typeface="Calibri"/>
              </a:rPr>
              <a:t> </a:t>
            </a:r>
            <a:r>
              <a:rPr sz="2600" dirty="0">
                <a:latin typeface="Calibri"/>
                <a:cs typeface="Calibri"/>
              </a:rPr>
              <a:t>and </a:t>
            </a:r>
            <a:r>
              <a:rPr sz="2600" spc="-570" dirty="0">
                <a:latin typeface="Calibri"/>
                <a:cs typeface="Calibri"/>
              </a:rPr>
              <a:t> </a:t>
            </a:r>
            <a:r>
              <a:rPr sz="2600" spc="-10" dirty="0">
                <a:latin typeface="Calibri"/>
                <a:cs typeface="Calibri"/>
              </a:rPr>
              <a:t>reliability</a:t>
            </a:r>
            <a:r>
              <a:rPr sz="2600" spc="30" dirty="0">
                <a:latin typeface="Calibri"/>
                <a:cs typeface="Calibri"/>
              </a:rPr>
              <a:t> </a:t>
            </a:r>
            <a:r>
              <a:rPr sz="2600" spc="-20" dirty="0">
                <a:latin typeface="Calibri"/>
                <a:cs typeface="Calibri"/>
              </a:rPr>
              <a:t>investigation</a:t>
            </a:r>
            <a:r>
              <a:rPr sz="2600" spc="20" dirty="0">
                <a:latin typeface="Calibri"/>
                <a:cs typeface="Calibri"/>
              </a:rPr>
              <a:t> </a:t>
            </a:r>
            <a:r>
              <a:rPr sz="2600" spc="-5" dirty="0">
                <a:latin typeface="Calibri"/>
                <a:cs typeface="Calibri"/>
              </a:rPr>
              <a:t>[Mullery</a:t>
            </a:r>
            <a:r>
              <a:rPr sz="2600" spc="25" dirty="0">
                <a:latin typeface="Calibri"/>
                <a:cs typeface="Calibri"/>
              </a:rPr>
              <a:t> </a:t>
            </a:r>
            <a:r>
              <a:rPr sz="2600" spc="-5" dirty="0">
                <a:latin typeface="Calibri"/>
                <a:cs typeface="Calibri"/>
              </a:rPr>
              <a:t>79].</a:t>
            </a:r>
            <a:endParaRPr sz="2600">
              <a:latin typeface="Calibri"/>
              <a:cs typeface="Calibri"/>
            </a:endParaRPr>
          </a:p>
          <a:p>
            <a:pPr marL="241300" indent="-228600">
              <a:lnSpc>
                <a:spcPts val="2650"/>
              </a:lnSpc>
              <a:spcBef>
                <a:spcPts val="65"/>
              </a:spcBef>
              <a:buFont typeface="Arial MT"/>
              <a:buChar char="•"/>
              <a:tabLst>
                <a:tab pos="241300" algn="l"/>
              </a:tabLst>
            </a:pPr>
            <a:r>
              <a:rPr sz="2600" spc="-10" dirty="0">
                <a:latin typeface="Calibri"/>
                <a:cs typeface="Calibri"/>
              </a:rPr>
              <a:t>CORE</a:t>
            </a:r>
            <a:r>
              <a:rPr sz="2600" spc="20" dirty="0">
                <a:latin typeface="Calibri"/>
                <a:cs typeface="Calibri"/>
              </a:rPr>
              <a:t> </a:t>
            </a:r>
            <a:r>
              <a:rPr sz="2600" spc="-10" dirty="0">
                <a:latin typeface="Calibri"/>
                <a:cs typeface="Calibri"/>
              </a:rPr>
              <a:t>provides</a:t>
            </a:r>
            <a:r>
              <a:rPr sz="2600" spc="5" dirty="0">
                <a:latin typeface="Calibri"/>
                <a:cs typeface="Calibri"/>
              </a:rPr>
              <a:t> </a:t>
            </a:r>
            <a:r>
              <a:rPr sz="2600" spc="-5" dirty="0">
                <a:latin typeface="Calibri"/>
                <a:cs typeface="Calibri"/>
              </a:rPr>
              <a:t>methods and</a:t>
            </a:r>
            <a:r>
              <a:rPr sz="2600" dirty="0">
                <a:latin typeface="Calibri"/>
                <a:cs typeface="Calibri"/>
              </a:rPr>
              <a:t> </a:t>
            </a:r>
            <a:r>
              <a:rPr sz="2600" spc="-10" dirty="0">
                <a:latin typeface="Calibri"/>
                <a:cs typeface="Calibri"/>
              </a:rPr>
              <a:t>notations</a:t>
            </a:r>
            <a:r>
              <a:rPr sz="2600" spc="20" dirty="0">
                <a:latin typeface="Calibri"/>
                <a:cs typeface="Calibri"/>
              </a:rPr>
              <a:t> </a:t>
            </a:r>
            <a:r>
              <a:rPr sz="2600" spc="-25" dirty="0">
                <a:latin typeface="Calibri"/>
                <a:cs typeface="Calibri"/>
              </a:rPr>
              <a:t>for</a:t>
            </a:r>
            <a:r>
              <a:rPr sz="2600" spc="-5" dirty="0">
                <a:latin typeface="Calibri"/>
                <a:cs typeface="Calibri"/>
              </a:rPr>
              <a:t> </a:t>
            </a:r>
            <a:r>
              <a:rPr sz="2600" spc="-10" dirty="0">
                <a:latin typeface="Calibri"/>
                <a:cs typeface="Calibri"/>
              </a:rPr>
              <a:t>every</a:t>
            </a:r>
            <a:r>
              <a:rPr sz="2600" spc="5" dirty="0">
                <a:latin typeface="Calibri"/>
                <a:cs typeface="Calibri"/>
              </a:rPr>
              <a:t> </a:t>
            </a:r>
            <a:r>
              <a:rPr sz="2600" spc="-5" dirty="0">
                <a:latin typeface="Calibri"/>
                <a:cs typeface="Calibri"/>
              </a:rPr>
              <a:t>phase</a:t>
            </a:r>
            <a:r>
              <a:rPr sz="2600" spc="-15" dirty="0">
                <a:latin typeface="Calibri"/>
                <a:cs typeface="Calibri"/>
              </a:rPr>
              <a:t> </a:t>
            </a:r>
            <a:r>
              <a:rPr sz="2600" spc="-5" dirty="0">
                <a:latin typeface="Calibri"/>
                <a:cs typeface="Calibri"/>
              </a:rPr>
              <a:t>of </a:t>
            </a:r>
            <a:r>
              <a:rPr sz="2600" spc="-10" dirty="0">
                <a:latin typeface="Calibri"/>
                <a:cs typeface="Calibri"/>
              </a:rPr>
              <a:t>"elicitation,</a:t>
            </a:r>
            <a:endParaRPr sz="2600">
              <a:latin typeface="Calibri"/>
              <a:cs typeface="Calibri"/>
            </a:endParaRPr>
          </a:p>
          <a:p>
            <a:pPr marL="241300" marR="5080">
              <a:lnSpc>
                <a:spcPct val="70000"/>
              </a:lnSpc>
              <a:spcBef>
                <a:spcPts val="470"/>
              </a:spcBef>
            </a:pPr>
            <a:r>
              <a:rPr sz="2600" spc="-10" dirty="0">
                <a:latin typeface="Calibri"/>
                <a:cs typeface="Calibri"/>
              </a:rPr>
              <a:t>specification</a:t>
            </a:r>
            <a:r>
              <a:rPr sz="2600" spc="25" dirty="0">
                <a:latin typeface="Calibri"/>
                <a:cs typeface="Calibri"/>
              </a:rPr>
              <a:t> </a:t>
            </a:r>
            <a:r>
              <a:rPr sz="2600" spc="-5" dirty="0">
                <a:latin typeface="Calibri"/>
                <a:cs typeface="Calibri"/>
              </a:rPr>
              <a:t>and</a:t>
            </a:r>
            <a:r>
              <a:rPr sz="2600" dirty="0">
                <a:latin typeface="Calibri"/>
                <a:cs typeface="Calibri"/>
              </a:rPr>
              <a:t> </a:t>
            </a:r>
            <a:r>
              <a:rPr sz="2600" spc="-10" dirty="0">
                <a:latin typeface="Calibri"/>
                <a:cs typeface="Calibri"/>
              </a:rPr>
              <a:t>analysis</a:t>
            </a:r>
            <a:r>
              <a:rPr sz="2600" spc="15" dirty="0">
                <a:latin typeface="Calibri"/>
                <a:cs typeface="Calibri"/>
              </a:rPr>
              <a:t> </a:t>
            </a:r>
            <a:r>
              <a:rPr sz="2600" spc="-5" dirty="0">
                <a:latin typeface="Calibri"/>
                <a:cs typeface="Calibri"/>
              </a:rPr>
              <a:t>of</a:t>
            </a:r>
            <a:r>
              <a:rPr sz="2600" dirty="0">
                <a:latin typeface="Calibri"/>
                <a:cs typeface="Calibri"/>
              </a:rPr>
              <a:t> </a:t>
            </a:r>
            <a:r>
              <a:rPr sz="2600" spc="-10" dirty="0">
                <a:latin typeface="Calibri"/>
                <a:cs typeface="Calibri"/>
              </a:rPr>
              <a:t>requirements,</a:t>
            </a:r>
            <a:r>
              <a:rPr sz="2600" dirty="0">
                <a:latin typeface="Calibri"/>
                <a:cs typeface="Calibri"/>
              </a:rPr>
              <a:t> </a:t>
            </a:r>
            <a:r>
              <a:rPr sz="2600" spc="-5" dirty="0">
                <a:latin typeface="Calibri"/>
                <a:cs typeface="Calibri"/>
              </a:rPr>
              <a:t>and</a:t>
            </a:r>
            <a:r>
              <a:rPr sz="2600" spc="5" dirty="0">
                <a:latin typeface="Calibri"/>
                <a:cs typeface="Calibri"/>
              </a:rPr>
              <a:t> </a:t>
            </a:r>
            <a:r>
              <a:rPr sz="2600" spc="-10" dirty="0">
                <a:latin typeface="Calibri"/>
                <a:cs typeface="Calibri"/>
              </a:rPr>
              <a:t>results</a:t>
            </a:r>
            <a:r>
              <a:rPr sz="2600" spc="5" dirty="0">
                <a:latin typeface="Calibri"/>
                <a:cs typeface="Calibri"/>
              </a:rPr>
              <a:t> </a:t>
            </a:r>
            <a:r>
              <a:rPr sz="2600" spc="-5" dirty="0">
                <a:latin typeface="Calibri"/>
                <a:cs typeface="Calibri"/>
              </a:rPr>
              <a:t>in</a:t>
            </a:r>
            <a:r>
              <a:rPr sz="2600" spc="5" dirty="0">
                <a:latin typeface="Calibri"/>
                <a:cs typeface="Calibri"/>
              </a:rPr>
              <a:t> </a:t>
            </a:r>
            <a:r>
              <a:rPr sz="2600" spc="-5" dirty="0">
                <a:latin typeface="Calibri"/>
                <a:cs typeface="Calibri"/>
              </a:rPr>
              <a:t>a</a:t>
            </a:r>
            <a:r>
              <a:rPr sz="2600" spc="5" dirty="0">
                <a:latin typeface="Calibri"/>
                <a:cs typeface="Calibri"/>
              </a:rPr>
              <a:t> </a:t>
            </a:r>
            <a:r>
              <a:rPr sz="2600" spc="-10" dirty="0">
                <a:latin typeface="Calibri"/>
                <a:cs typeface="Calibri"/>
              </a:rPr>
              <a:t>structured</a:t>
            </a:r>
            <a:r>
              <a:rPr sz="2600" spc="5" dirty="0">
                <a:latin typeface="Calibri"/>
                <a:cs typeface="Calibri"/>
              </a:rPr>
              <a:t> </a:t>
            </a:r>
            <a:r>
              <a:rPr sz="2600" spc="-20" dirty="0">
                <a:latin typeface="Calibri"/>
                <a:cs typeface="Calibri"/>
              </a:rPr>
              <a:t>data </a:t>
            </a:r>
            <a:r>
              <a:rPr sz="2600" spc="-575" dirty="0">
                <a:latin typeface="Calibri"/>
                <a:cs typeface="Calibri"/>
              </a:rPr>
              <a:t> </a:t>
            </a:r>
            <a:r>
              <a:rPr sz="2600" spc="-10" dirty="0">
                <a:latin typeface="Calibri"/>
                <a:cs typeface="Calibri"/>
              </a:rPr>
              <a:t>flow</a:t>
            </a:r>
            <a:r>
              <a:rPr sz="2600" spc="5" dirty="0">
                <a:latin typeface="Calibri"/>
                <a:cs typeface="Calibri"/>
              </a:rPr>
              <a:t> </a:t>
            </a:r>
            <a:r>
              <a:rPr sz="2600" spc="-20" dirty="0">
                <a:latin typeface="Calibri"/>
                <a:cs typeface="Calibri"/>
              </a:rPr>
              <a:t>form</a:t>
            </a:r>
            <a:r>
              <a:rPr sz="2600" spc="-5" dirty="0">
                <a:latin typeface="Calibri"/>
                <a:cs typeface="Calibri"/>
              </a:rPr>
              <a:t> of</a:t>
            </a:r>
            <a:r>
              <a:rPr sz="2600" spc="5" dirty="0">
                <a:latin typeface="Calibri"/>
                <a:cs typeface="Calibri"/>
              </a:rPr>
              <a:t> </a:t>
            </a:r>
            <a:r>
              <a:rPr sz="2600" spc="-10" dirty="0">
                <a:latin typeface="Calibri"/>
                <a:cs typeface="Calibri"/>
              </a:rPr>
              <a:t>specification"</a:t>
            </a:r>
            <a:r>
              <a:rPr sz="2600" spc="15" dirty="0">
                <a:latin typeface="Calibri"/>
                <a:cs typeface="Calibri"/>
              </a:rPr>
              <a:t> </a:t>
            </a:r>
            <a:r>
              <a:rPr sz="2600" spc="-15" dirty="0">
                <a:latin typeface="Calibri"/>
                <a:cs typeface="Calibri"/>
              </a:rPr>
              <a:t>[Finkelstein</a:t>
            </a:r>
            <a:r>
              <a:rPr sz="2600" spc="10" dirty="0">
                <a:latin typeface="Calibri"/>
                <a:cs typeface="Calibri"/>
              </a:rPr>
              <a:t> </a:t>
            </a:r>
            <a:r>
              <a:rPr sz="2600" dirty="0">
                <a:latin typeface="Calibri"/>
                <a:cs typeface="Calibri"/>
              </a:rPr>
              <a:t>92].</a:t>
            </a:r>
            <a:endParaRPr sz="2600">
              <a:latin typeface="Calibri"/>
              <a:cs typeface="Calibri"/>
            </a:endParaRPr>
          </a:p>
          <a:p>
            <a:pPr marL="241300" indent="-228600">
              <a:lnSpc>
                <a:spcPts val="2650"/>
              </a:lnSpc>
              <a:spcBef>
                <a:spcPts val="60"/>
              </a:spcBef>
              <a:buFont typeface="Arial MT"/>
              <a:buChar char="•"/>
              <a:tabLst>
                <a:tab pos="241300" algn="l"/>
              </a:tabLst>
            </a:pPr>
            <a:r>
              <a:rPr sz="2600" spc="-10" dirty="0">
                <a:latin typeface="Calibri"/>
                <a:cs typeface="Calibri"/>
              </a:rPr>
              <a:t>CORE</a:t>
            </a:r>
            <a:r>
              <a:rPr sz="2600" spc="20" dirty="0">
                <a:latin typeface="Calibri"/>
                <a:cs typeface="Calibri"/>
              </a:rPr>
              <a:t> </a:t>
            </a:r>
            <a:r>
              <a:rPr sz="2600" spc="-5" dirty="0">
                <a:latin typeface="Calibri"/>
                <a:cs typeface="Calibri"/>
              </a:rPr>
              <a:t>is</a:t>
            </a:r>
            <a:r>
              <a:rPr sz="2600" spc="5" dirty="0">
                <a:latin typeface="Calibri"/>
                <a:cs typeface="Calibri"/>
              </a:rPr>
              <a:t> </a:t>
            </a:r>
            <a:r>
              <a:rPr sz="2600" spc="-5" dirty="0">
                <a:latin typeface="Calibri"/>
                <a:cs typeface="Calibri"/>
              </a:rPr>
              <a:t>a </a:t>
            </a:r>
            <a:r>
              <a:rPr sz="2600" spc="-15" dirty="0">
                <a:latin typeface="Calibri"/>
                <a:cs typeface="Calibri"/>
              </a:rPr>
              <a:t>mature</a:t>
            </a:r>
            <a:r>
              <a:rPr sz="2600" spc="10" dirty="0">
                <a:latin typeface="Calibri"/>
                <a:cs typeface="Calibri"/>
              </a:rPr>
              <a:t> </a:t>
            </a:r>
            <a:r>
              <a:rPr sz="2600" spc="-5" dirty="0">
                <a:latin typeface="Calibri"/>
                <a:cs typeface="Calibri"/>
              </a:rPr>
              <a:t>method</a:t>
            </a:r>
            <a:r>
              <a:rPr sz="2600" dirty="0">
                <a:latin typeface="Calibri"/>
                <a:cs typeface="Calibri"/>
              </a:rPr>
              <a:t> </a:t>
            </a:r>
            <a:r>
              <a:rPr sz="2600" spc="-5" dirty="0">
                <a:latin typeface="Calibri"/>
                <a:cs typeface="Calibri"/>
              </a:rPr>
              <a:t>with</a:t>
            </a:r>
            <a:r>
              <a:rPr sz="2600" spc="5" dirty="0">
                <a:latin typeface="Calibri"/>
                <a:cs typeface="Calibri"/>
              </a:rPr>
              <a:t> </a:t>
            </a:r>
            <a:r>
              <a:rPr sz="2600" spc="-5" dirty="0">
                <a:latin typeface="Calibri"/>
                <a:cs typeface="Calibri"/>
              </a:rPr>
              <a:t>a</a:t>
            </a:r>
            <a:r>
              <a:rPr sz="2600" dirty="0">
                <a:latin typeface="Calibri"/>
                <a:cs typeface="Calibri"/>
              </a:rPr>
              <a:t> </a:t>
            </a:r>
            <a:r>
              <a:rPr sz="2600" spc="-10" dirty="0">
                <a:latin typeface="Calibri"/>
                <a:cs typeface="Calibri"/>
              </a:rPr>
              <a:t>set</a:t>
            </a:r>
            <a:r>
              <a:rPr sz="2600" dirty="0">
                <a:latin typeface="Calibri"/>
                <a:cs typeface="Calibri"/>
              </a:rPr>
              <a:t> </a:t>
            </a:r>
            <a:r>
              <a:rPr sz="2600" spc="-5" dirty="0">
                <a:latin typeface="Calibri"/>
                <a:cs typeface="Calibri"/>
              </a:rPr>
              <a:t>of guidelines</a:t>
            </a:r>
            <a:r>
              <a:rPr sz="2600" spc="5" dirty="0">
                <a:latin typeface="Calibri"/>
                <a:cs typeface="Calibri"/>
              </a:rPr>
              <a:t> </a:t>
            </a:r>
            <a:r>
              <a:rPr sz="2600" spc="-10" dirty="0">
                <a:latin typeface="Calibri"/>
                <a:cs typeface="Calibri"/>
              </a:rPr>
              <a:t>on</a:t>
            </a:r>
            <a:r>
              <a:rPr sz="2600" dirty="0">
                <a:latin typeface="Calibri"/>
                <a:cs typeface="Calibri"/>
              </a:rPr>
              <a:t> </a:t>
            </a:r>
            <a:r>
              <a:rPr sz="2600" spc="-10" dirty="0">
                <a:latin typeface="Calibri"/>
                <a:cs typeface="Calibri"/>
              </a:rPr>
              <a:t>how</a:t>
            </a:r>
            <a:r>
              <a:rPr sz="2600" spc="5" dirty="0">
                <a:latin typeface="Calibri"/>
                <a:cs typeface="Calibri"/>
              </a:rPr>
              <a:t> </a:t>
            </a:r>
            <a:r>
              <a:rPr sz="2600" spc="-15" dirty="0">
                <a:latin typeface="Calibri"/>
                <a:cs typeface="Calibri"/>
              </a:rPr>
              <a:t>to</a:t>
            </a:r>
            <a:r>
              <a:rPr sz="2600" dirty="0">
                <a:latin typeface="Calibri"/>
                <a:cs typeface="Calibri"/>
              </a:rPr>
              <a:t> apply </a:t>
            </a:r>
            <a:r>
              <a:rPr sz="2600" spc="-5" dirty="0">
                <a:latin typeface="Calibri"/>
                <a:cs typeface="Calibri"/>
              </a:rPr>
              <a:t>the</a:t>
            </a:r>
            <a:endParaRPr sz="2600">
              <a:latin typeface="Calibri"/>
              <a:cs typeface="Calibri"/>
            </a:endParaRPr>
          </a:p>
          <a:p>
            <a:pPr marL="241300">
              <a:lnSpc>
                <a:spcPts val="2185"/>
              </a:lnSpc>
            </a:pPr>
            <a:r>
              <a:rPr sz="2600" spc="-5" dirty="0">
                <a:latin typeface="Calibri"/>
                <a:cs typeface="Calibri"/>
              </a:rPr>
              <a:t>method </a:t>
            </a:r>
            <a:r>
              <a:rPr sz="2600" spc="-15" dirty="0">
                <a:latin typeface="Calibri"/>
                <a:cs typeface="Calibri"/>
              </a:rPr>
              <a:t>to</a:t>
            </a:r>
            <a:r>
              <a:rPr sz="2600" spc="10" dirty="0">
                <a:latin typeface="Calibri"/>
                <a:cs typeface="Calibri"/>
              </a:rPr>
              <a:t> </a:t>
            </a:r>
            <a:r>
              <a:rPr sz="2600" spc="-5" dirty="0">
                <a:latin typeface="Calibri"/>
                <a:cs typeface="Calibri"/>
              </a:rPr>
              <a:t>a</a:t>
            </a:r>
            <a:r>
              <a:rPr sz="2600" dirty="0">
                <a:latin typeface="Calibri"/>
                <a:cs typeface="Calibri"/>
              </a:rPr>
              <a:t> </a:t>
            </a:r>
            <a:r>
              <a:rPr sz="2600" spc="-15" dirty="0">
                <a:latin typeface="Calibri"/>
                <a:cs typeface="Calibri"/>
              </a:rPr>
              <a:t>problem</a:t>
            </a:r>
            <a:r>
              <a:rPr sz="2600" dirty="0">
                <a:latin typeface="Calibri"/>
                <a:cs typeface="Calibri"/>
              </a:rPr>
              <a:t> </a:t>
            </a:r>
            <a:r>
              <a:rPr sz="2600" spc="-5" dirty="0">
                <a:latin typeface="Calibri"/>
                <a:cs typeface="Calibri"/>
              </a:rPr>
              <a:t>[SDS</a:t>
            </a:r>
            <a:r>
              <a:rPr sz="2600" spc="25" dirty="0">
                <a:latin typeface="Calibri"/>
                <a:cs typeface="Calibri"/>
              </a:rPr>
              <a:t> </a:t>
            </a:r>
            <a:r>
              <a:rPr sz="2600" spc="-5" dirty="0">
                <a:latin typeface="Calibri"/>
                <a:cs typeface="Calibri"/>
              </a:rPr>
              <a:t>86].</a:t>
            </a:r>
            <a:r>
              <a:rPr sz="2600" dirty="0">
                <a:latin typeface="Calibri"/>
                <a:cs typeface="Calibri"/>
              </a:rPr>
              <a:t> </a:t>
            </a:r>
            <a:r>
              <a:rPr sz="2600" spc="-5" dirty="0">
                <a:latin typeface="Calibri"/>
                <a:cs typeface="Calibri"/>
              </a:rPr>
              <a:t>The</a:t>
            </a:r>
            <a:r>
              <a:rPr sz="2600" spc="-10" dirty="0">
                <a:latin typeface="Calibri"/>
                <a:cs typeface="Calibri"/>
              </a:rPr>
              <a:t> </a:t>
            </a:r>
            <a:r>
              <a:rPr sz="2600" spc="-5" dirty="0">
                <a:latin typeface="Calibri"/>
                <a:cs typeface="Calibri"/>
              </a:rPr>
              <a:t>method</a:t>
            </a:r>
            <a:r>
              <a:rPr sz="2600" dirty="0">
                <a:latin typeface="Calibri"/>
                <a:cs typeface="Calibri"/>
              </a:rPr>
              <a:t> </a:t>
            </a:r>
            <a:r>
              <a:rPr sz="2600" spc="-5" dirty="0">
                <a:latin typeface="Calibri"/>
                <a:cs typeface="Calibri"/>
              </a:rPr>
              <a:t>is</a:t>
            </a:r>
            <a:r>
              <a:rPr sz="2600" spc="5" dirty="0">
                <a:latin typeface="Calibri"/>
                <a:cs typeface="Calibri"/>
              </a:rPr>
              <a:t> </a:t>
            </a:r>
            <a:r>
              <a:rPr sz="2600" spc="-5" dirty="0">
                <a:latin typeface="Calibri"/>
                <a:cs typeface="Calibri"/>
              </a:rPr>
              <a:t>a</a:t>
            </a:r>
            <a:r>
              <a:rPr sz="2600" dirty="0">
                <a:latin typeface="Calibri"/>
                <a:cs typeface="Calibri"/>
              </a:rPr>
              <a:t> </a:t>
            </a:r>
            <a:r>
              <a:rPr sz="2600" spc="-15" dirty="0">
                <a:latin typeface="Calibri"/>
                <a:cs typeface="Calibri"/>
              </a:rPr>
              <a:t>flexible</a:t>
            </a:r>
            <a:r>
              <a:rPr sz="2600" dirty="0">
                <a:latin typeface="Calibri"/>
                <a:cs typeface="Calibri"/>
              </a:rPr>
              <a:t> </a:t>
            </a:r>
            <a:r>
              <a:rPr sz="2600" spc="-10" dirty="0">
                <a:latin typeface="Calibri"/>
                <a:cs typeface="Calibri"/>
              </a:rPr>
              <a:t>approach</a:t>
            </a:r>
            <a:r>
              <a:rPr sz="2600" spc="10" dirty="0">
                <a:latin typeface="Calibri"/>
                <a:cs typeface="Calibri"/>
              </a:rPr>
              <a:t> </a:t>
            </a:r>
            <a:r>
              <a:rPr sz="2600" spc="-15" dirty="0">
                <a:latin typeface="Calibri"/>
                <a:cs typeface="Calibri"/>
              </a:rPr>
              <a:t>to</a:t>
            </a:r>
            <a:endParaRPr sz="2600">
              <a:latin typeface="Calibri"/>
              <a:cs typeface="Calibri"/>
            </a:endParaRPr>
          </a:p>
          <a:p>
            <a:pPr marL="241300" marR="929640">
              <a:lnSpc>
                <a:spcPct val="70000"/>
              </a:lnSpc>
              <a:spcBef>
                <a:spcPts val="470"/>
              </a:spcBef>
            </a:pPr>
            <a:r>
              <a:rPr sz="2600" spc="-15" dirty="0">
                <a:latin typeface="Calibri"/>
                <a:cs typeface="Calibri"/>
              </a:rPr>
              <a:t>requirements</a:t>
            </a:r>
            <a:r>
              <a:rPr sz="2600" dirty="0">
                <a:latin typeface="Calibri"/>
                <a:cs typeface="Calibri"/>
              </a:rPr>
              <a:t> </a:t>
            </a:r>
            <a:r>
              <a:rPr sz="2600" spc="-10" dirty="0">
                <a:latin typeface="Calibri"/>
                <a:cs typeface="Calibri"/>
              </a:rPr>
              <a:t>elicitation,</a:t>
            </a:r>
            <a:r>
              <a:rPr sz="2600" spc="30" dirty="0">
                <a:latin typeface="Calibri"/>
                <a:cs typeface="Calibri"/>
              </a:rPr>
              <a:t> </a:t>
            </a:r>
            <a:r>
              <a:rPr sz="2600" spc="-10" dirty="0">
                <a:latin typeface="Calibri"/>
                <a:cs typeface="Calibri"/>
              </a:rPr>
              <a:t>permitting</a:t>
            </a:r>
            <a:r>
              <a:rPr sz="2600" spc="15" dirty="0">
                <a:latin typeface="Calibri"/>
                <a:cs typeface="Calibri"/>
              </a:rPr>
              <a:t> </a:t>
            </a:r>
            <a:r>
              <a:rPr sz="2600" spc="-5" dirty="0">
                <a:latin typeface="Calibri"/>
                <a:cs typeface="Calibri"/>
              </a:rPr>
              <a:t>it</a:t>
            </a:r>
            <a:r>
              <a:rPr sz="2600" spc="10" dirty="0">
                <a:latin typeface="Calibri"/>
                <a:cs typeface="Calibri"/>
              </a:rPr>
              <a:t> </a:t>
            </a:r>
            <a:r>
              <a:rPr sz="2600" spc="-15" dirty="0">
                <a:latin typeface="Calibri"/>
                <a:cs typeface="Calibri"/>
              </a:rPr>
              <a:t>to</a:t>
            </a:r>
            <a:r>
              <a:rPr sz="2600" spc="15" dirty="0">
                <a:latin typeface="Calibri"/>
                <a:cs typeface="Calibri"/>
              </a:rPr>
              <a:t> </a:t>
            </a:r>
            <a:r>
              <a:rPr sz="2600" spc="-5" dirty="0">
                <a:latin typeface="Calibri"/>
                <a:cs typeface="Calibri"/>
              </a:rPr>
              <a:t>be applied</a:t>
            </a:r>
            <a:r>
              <a:rPr sz="2600" dirty="0">
                <a:latin typeface="Calibri"/>
                <a:cs typeface="Calibri"/>
              </a:rPr>
              <a:t> </a:t>
            </a:r>
            <a:r>
              <a:rPr sz="2600" spc="-15" dirty="0">
                <a:latin typeface="Calibri"/>
                <a:cs typeface="Calibri"/>
              </a:rPr>
              <a:t>to</a:t>
            </a:r>
            <a:r>
              <a:rPr sz="2600" spc="5" dirty="0">
                <a:latin typeface="Calibri"/>
                <a:cs typeface="Calibri"/>
              </a:rPr>
              <a:t> </a:t>
            </a:r>
            <a:r>
              <a:rPr sz="2600" spc="-5" dirty="0">
                <a:latin typeface="Calibri"/>
                <a:cs typeface="Calibri"/>
              </a:rPr>
              <a:t>a</a:t>
            </a:r>
            <a:r>
              <a:rPr sz="2600" spc="15" dirty="0">
                <a:latin typeface="Calibri"/>
                <a:cs typeface="Calibri"/>
              </a:rPr>
              <a:t> </a:t>
            </a:r>
            <a:r>
              <a:rPr sz="2600" spc="-5" dirty="0">
                <a:latin typeface="Calibri"/>
                <a:cs typeface="Calibri"/>
              </a:rPr>
              <a:t>wide</a:t>
            </a:r>
            <a:r>
              <a:rPr sz="2600" spc="5" dirty="0">
                <a:latin typeface="Calibri"/>
                <a:cs typeface="Calibri"/>
              </a:rPr>
              <a:t> </a:t>
            </a:r>
            <a:r>
              <a:rPr sz="2600" spc="-10" dirty="0">
                <a:latin typeface="Calibri"/>
                <a:cs typeface="Calibri"/>
              </a:rPr>
              <a:t>set</a:t>
            </a:r>
            <a:r>
              <a:rPr sz="2600" spc="5" dirty="0">
                <a:latin typeface="Calibri"/>
                <a:cs typeface="Calibri"/>
              </a:rPr>
              <a:t> </a:t>
            </a:r>
            <a:r>
              <a:rPr sz="2600" spc="-10" dirty="0">
                <a:latin typeface="Calibri"/>
                <a:cs typeface="Calibri"/>
              </a:rPr>
              <a:t>of </a:t>
            </a:r>
            <a:r>
              <a:rPr sz="2600" spc="-570" dirty="0">
                <a:latin typeface="Calibri"/>
                <a:cs typeface="Calibri"/>
              </a:rPr>
              <a:t> </a:t>
            </a:r>
            <a:r>
              <a:rPr sz="2600" spc="-10" dirty="0">
                <a:latin typeface="Calibri"/>
                <a:cs typeface="Calibri"/>
              </a:rPr>
              <a:t>problems.</a:t>
            </a:r>
            <a:endParaRPr sz="2600">
              <a:latin typeface="Calibri"/>
              <a:cs typeface="Calibri"/>
            </a:endParaRPr>
          </a:p>
          <a:p>
            <a:pPr marL="241300" marR="801370" indent="-228600">
              <a:lnSpc>
                <a:spcPct val="70000"/>
              </a:lnSpc>
              <a:spcBef>
                <a:spcPts val="1000"/>
              </a:spcBef>
              <a:buFont typeface="Arial MT"/>
              <a:buChar char="•"/>
              <a:tabLst>
                <a:tab pos="241300" algn="l"/>
              </a:tabLst>
            </a:pPr>
            <a:r>
              <a:rPr sz="2600" spc="-10" dirty="0">
                <a:latin typeface="Calibri"/>
                <a:cs typeface="Calibri"/>
              </a:rPr>
              <a:t>CORE</a:t>
            </a:r>
            <a:r>
              <a:rPr sz="2600" spc="20" dirty="0">
                <a:latin typeface="Calibri"/>
                <a:cs typeface="Calibri"/>
              </a:rPr>
              <a:t> </a:t>
            </a:r>
            <a:r>
              <a:rPr sz="2600" spc="-15" dirty="0">
                <a:latin typeface="Calibri"/>
                <a:cs typeface="Calibri"/>
              </a:rPr>
              <a:t>encourages</a:t>
            </a:r>
            <a:r>
              <a:rPr sz="2600" dirty="0">
                <a:latin typeface="Calibri"/>
                <a:cs typeface="Calibri"/>
              </a:rPr>
              <a:t> </a:t>
            </a:r>
            <a:r>
              <a:rPr sz="2600" spc="-5" dirty="0">
                <a:latin typeface="Calibri"/>
                <a:cs typeface="Calibri"/>
              </a:rPr>
              <a:t>contributions</a:t>
            </a:r>
            <a:r>
              <a:rPr sz="2600" spc="20" dirty="0">
                <a:latin typeface="Calibri"/>
                <a:cs typeface="Calibri"/>
              </a:rPr>
              <a:t> </a:t>
            </a:r>
            <a:r>
              <a:rPr sz="2600" spc="-15" dirty="0">
                <a:latin typeface="Calibri"/>
                <a:cs typeface="Calibri"/>
              </a:rPr>
              <a:t>from</a:t>
            </a:r>
            <a:r>
              <a:rPr sz="2600" spc="-5" dirty="0">
                <a:latin typeface="Calibri"/>
                <a:cs typeface="Calibri"/>
              </a:rPr>
              <a:t> </a:t>
            </a:r>
            <a:r>
              <a:rPr sz="2600" spc="-15" dirty="0">
                <a:latin typeface="Calibri"/>
                <a:cs typeface="Calibri"/>
              </a:rPr>
              <a:t>many</a:t>
            </a:r>
            <a:r>
              <a:rPr sz="2600" spc="5" dirty="0">
                <a:latin typeface="Calibri"/>
                <a:cs typeface="Calibri"/>
              </a:rPr>
              <a:t> </a:t>
            </a:r>
            <a:r>
              <a:rPr sz="2600" spc="-25" dirty="0">
                <a:latin typeface="Calibri"/>
                <a:cs typeface="Calibri"/>
              </a:rPr>
              <a:t>different</a:t>
            </a:r>
            <a:r>
              <a:rPr sz="2600" spc="-5" dirty="0">
                <a:latin typeface="Calibri"/>
                <a:cs typeface="Calibri"/>
              </a:rPr>
              <a:t> </a:t>
            </a:r>
            <a:r>
              <a:rPr sz="2600" spc="-10" dirty="0">
                <a:latin typeface="Calibri"/>
                <a:cs typeface="Calibri"/>
              </a:rPr>
              <a:t>communities</a:t>
            </a:r>
            <a:r>
              <a:rPr sz="2600" spc="-5" dirty="0">
                <a:latin typeface="Calibri"/>
                <a:cs typeface="Calibri"/>
              </a:rPr>
              <a:t> </a:t>
            </a:r>
            <a:r>
              <a:rPr sz="2600" spc="-15" dirty="0">
                <a:latin typeface="Calibri"/>
                <a:cs typeface="Calibri"/>
              </a:rPr>
              <a:t>to </a:t>
            </a:r>
            <a:r>
              <a:rPr sz="2600" spc="-575" dirty="0">
                <a:latin typeface="Calibri"/>
                <a:cs typeface="Calibri"/>
              </a:rPr>
              <a:t> </a:t>
            </a:r>
            <a:r>
              <a:rPr sz="2600" spc="-10" dirty="0">
                <a:latin typeface="Calibri"/>
                <a:cs typeface="Calibri"/>
              </a:rPr>
              <a:t>develop requirements.</a:t>
            </a:r>
            <a:endParaRPr sz="26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9836150" cy="695960"/>
          </a:xfrm>
          <a:prstGeom prst="rect">
            <a:avLst/>
          </a:prstGeom>
        </p:spPr>
        <p:txBody>
          <a:bodyPr vert="horz" wrap="square" lIns="0" tIns="12700" rIns="0" bIns="0" rtlCol="0">
            <a:spAutoFit/>
          </a:bodyPr>
          <a:lstStyle/>
          <a:p>
            <a:pPr marL="12700">
              <a:lnSpc>
                <a:spcPct val="100000"/>
              </a:lnSpc>
              <a:spcBef>
                <a:spcPts val="100"/>
              </a:spcBef>
            </a:pPr>
            <a:r>
              <a:rPr spc="-20" dirty="0"/>
              <a:t>Controlled</a:t>
            </a:r>
            <a:r>
              <a:rPr spc="15" dirty="0"/>
              <a:t> </a:t>
            </a:r>
            <a:r>
              <a:rPr spc="-25" dirty="0"/>
              <a:t>Requirements</a:t>
            </a:r>
            <a:r>
              <a:rPr spc="10" dirty="0"/>
              <a:t> </a:t>
            </a:r>
            <a:r>
              <a:rPr spc="-10" dirty="0"/>
              <a:t>Expression</a:t>
            </a:r>
            <a:r>
              <a:rPr dirty="0"/>
              <a:t> </a:t>
            </a:r>
            <a:r>
              <a:rPr spc="-15" dirty="0"/>
              <a:t>(CORE)</a:t>
            </a:r>
          </a:p>
        </p:txBody>
      </p:sp>
      <p:sp>
        <p:nvSpPr>
          <p:cNvPr id="3" name="object 3"/>
          <p:cNvSpPr txBox="1"/>
          <p:nvPr/>
        </p:nvSpPr>
        <p:spPr>
          <a:xfrm>
            <a:off x="916939" y="1729232"/>
            <a:ext cx="10330180" cy="4046220"/>
          </a:xfrm>
          <a:prstGeom prst="rect">
            <a:avLst/>
          </a:prstGeom>
        </p:spPr>
        <p:txBody>
          <a:bodyPr vert="horz" wrap="square" lIns="0" tIns="57150" rIns="0" bIns="0" rtlCol="0">
            <a:spAutoFit/>
          </a:bodyPr>
          <a:lstStyle/>
          <a:p>
            <a:pPr marL="241300" indent="-228600">
              <a:lnSpc>
                <a:spcPct val="100000"/>
              </a:lnSpc>
              <a:spcBef>
                <a:spcPts val="450"/>
              </a:spcBef>
              <a:buFont typeface="Arial MT"/>
              <a:buChar char="•"/>
              <a:tabLst>
                <a:tab pos="240665" algn="l"/>
                <a:tab pos="241300" algn="l"/>
              </a:tabLst>
            </a:pPr>
            <a:r>
              <a:rPr sz="1800" spc="-10" dirty="0">
                <a:latin typeface="Calibri"/>
                <a:cs typeface="Calibri"/>
              </a:rPr>
              <a:t>CORE</a:t>
            </a:r>
            <a:r>
              <a:rPr sz="1800" spc="-5" dirty="0">
                <a:latin typeface="Calibri"/>
                <a:cs typeface="Calibri"/>
              </a:rPr>
              <a:t> </a:t>
            </a:r>
            <a:r>
              <a:rPr sz="1800" dirty="0">
                <a:latin typeface="Calibri"/>
                <a:cs typeface="Calibri"/>
              </a:rPr>
              <a:t>is a</a:t>
            </a:r>
            <a:r>
              <a:rPr sz="1800" spc="-5" dirty="0">
                <a:latin typeface="Calibri"/>
                <a:cs typeface="Calibri"/>
              </a:rPr>
              <a:t> requirements</a:t>
            </a:r>
            <a:r>
              <a:rPr sz="1800" spc="15" dirty="0">
                <a:latin typeface="Calibri"/>
                <a:cs typeface="Calibri"/>
              </a:rPr>
              <a:t> </a:t>
            </a:r>
            <a:r>
              <a:rPr sz="1800" spc="-5" dirty="0">
                <a:latin typeface="Calibri"/>
                <a:cs typeface="Calibri"/>
              </a:rPr>
              <a:t>elicitation,</a:t>
            </a:r>
            <a:r>
              <a:rPr sz="1800" spc="10" dirty="0">
                <a:latin typeface="Calibri"/>
                <a:cs typeface="Calibri"/>
              </a:rPr>
              <a:t> </a:t>
            </a:r>
            <a:r>
              <a:rPr sz="1800" spc="-5" dirty="0">
                <a:latin typeface="Calibri"/>
                <a:cs typeface="Calibri"/>
              </a:rPr>
              <a:t>analysis</a:t>
            </a:r>
            <a:r>
              <a:rPr sz="1800" spc="-10" dirty="0">
                <a:latin typeface="Calibri"/>
                <a:cs typeface="Calibri"/>
              </a:rPr>
              <a:t> </a:t>
            </a:r>
            <a:r>
              <a:rPr sz="1800" dirty="0">
                <a:latin typeface="Calibri"/>
                <a:cs typeface="Calibri"/>
              </a:rPr>
              <a:t>and</a:t>
            </a:r>
            <a:r>
              <a:rPr sz="1800" spc="15" dirty="0">
                <a:latin typeface="Calibri"/>
                <a:cs typeface="Calibri"/>
              </a:rPr>
              <a:t> </a:t>
            </a:r>
            <a:r>
              <a:rPr sz="1800" spc="-10" dirty="0">
                <a:latin typeface="Calibri"/>
                <a:cs typeface="Calibri"/>
              </a:rPr>
              <a:t>specification</a:t>
            </a:r>
            <a:r>
              <a:rPr sz="1800" spc="10" dirty="0">
                <a:latin typeface="Calibri"/>
                <a:cs typeface="Calibri"/>
              </a:rPr>
              <a:t> </a:t>
            </a:r>
            <a:r>
              <a:rPr sz="1800" spc="-5" dirty="0">
                <a:latin typeface="Calibri"/>
                <a:cs typeface="Calibri"/>
              </a:rPr>
              <a:t>method.</a:t>
            </a:r>
            <a:endParaRPr sz="1800">
              <a:latin typeface="Calibri"/>
              <a:cs typeface="Calibri"/>
            </a:endParaRPr>
          </a:p>
          <a:p>
            <a:pPr marL="241300" indent="-228600">
              <a:lnSpc>
                <a:spcPct val="100000"/>
              </a:lnSpc>
              <a:spcBef>
                <a:spcPts val="355"/>
              </a:spcBef>
              <a:buFont typeface="Arial MT"/>
              <a:buChar char="•"/>
              <a:tabLst>
                <a:tab pos="240665" algn="l"/>
                <a:tab pos="241300" algn="l"/>
              </a:tabLst>
            </a:pPr>
            <a:r>
              <a:rPr sz="1800" spc="-5" dirty="0">
                <a:latin typeface="Calibri"/>
                <a:cs typeface="Calibri"/>
              </a:rPr>
              <a:t>Developed</a:t>
            </a:r>
            <a:r>
              <a:rPr sz="1800" spc="20" dirty="0">
                <a:latin typeface="Calibri"/>
                <a:cs typeface="Calibri"/>
              </a:rPr>
              <a:t> </a:t>
            </a:r>
            <a:r>
              <a:rPr sz="1800" dirty="0">
                <a:latin typeface="Calibri"/>
                <a:cs typeface="Calibri"/>
              </a:rPr>
              <a:t>in</a:t>
            </a:r>
            <a:r>
              <a:rPr sz="1800" spc="-5" dirty="0">
                <a:latin typeface="Calibri"/>
                <a:cs typeface="Calibri"/>
              </a:rPr>
              <a:t> </a:t>
            </a:r>
            <a:r>
              <a:rPr sz="1800" spc="-30" dirty="0">
                <a:latin typeface="Calibri"/>
                <a:cs typeface="Calibri"/>
              </a:rPr>
              <a:t>70’s</a:t>
            </a:r>
            <a:r>
              <a:rPr sz="1800" spc="-5" dirty="0">
                <a:latin typeface="Calibri"/>
                <a:cs typeface="Calibri"/>
              </a:rPr>
              <a:t> </a:t>
            </a:r>
            <a:r>
              <a:rPr sz="1800" dirty="0">
                <a:latin typeface="Calibri"/>
                <a:cs typeface="Calibri"/>
              </a:rPr>
              <a:t>and</a:t>
            </a:r>
            <a:r>
              <a:rPr sz="1800" spc="5" dirty="0">
                <a:latin typeface="Calibri"/>
                <a:cs typeface="Calibri"/>
              </a:rPr>
              <a:t> </a:t>
            </a:r>
            <a:r>
              <a:rPr sz="1800" spc="-10" dirty="0">
                <a:latin typeface="Calibri"/>
                <a:cs typeface="Calibri"/>
              </a:rPr>
              <a:t>refined</a:t>
            </a:r>
            <a:r>
              <a:rPr sz="1800" spc="15" dirty="0">
                <a:latin typeface="Calibri"/>
                <a:cs typeface="Calibri"/>
              </a:rPr>
              <a:t> </a:t>
            </a:r>
            <a:r>
              <a:rPr sz="1800" spc="-5" dirty="0">
                <a:latin typeface="Calibri"/>
                <a:cs typeface="Calibri"/>
              </a:rPr>
              <a:t>during</a:t>
            </a:r>
            <a:r>
              <a:rPr sz="1800" spc="5" dirty="0">
                <a:latin typeface="Calibri"/>
                <a:cs typeface="Calibri"/>
              </a:rPr>
              <a:t> </a:t>
            </a:r>
            <a:r>
              <a:rPr sz="1800" spc="-25" dirty="0">
                <a:latin typeface="Calibri"/>
                <a:cs typeface="Calibri"/>
              </a:rPr>
              <a:t>80’s.</a:t>
            </a:r>
            <a:endParaRPr sz="1800">
              <a:latin typeface="Calibri"/>
              <a:cs typeface="Calibri"/>
            </a:endParaRPr>
          </a:p>
          <a:p>
            <a:pPr>
              <a:lnSpc>
                <a:spcPct val="100000"/>
              </a:lnSpc>
              <a:spcBef>
                <a:spcPts val="55"/>
              </a:spcBef>
              <a:buFont typeface="Arial MT"/>
              <a:buChar char="•"/>
            </a:pPr>
            <a:endParaRPr sz="2300">
              <a:latin typeface="Calibri"/>
              <a:cs typeface="Calibri"/>
            </a:endParaRPr>
          </a:p>
          <a:p>
            <a:pPr marL="241300" indent="-228600">
              <a:lnSpc>
                <a:spcPct val="100000"/>
              </a:lnSpc>
              <a:spcBef>
                <a:spcPts val="5"/>
              </a:spcBef>
              <a:buFont typeface="Arial MT"/>
              <a:buChar char="•"/>
              <a:tabLst>
                <a:tab pos="240665" algn="l"/>
                <a:tab pos="241300" algn="l"/>
              </a:tabLst>
            </a:pPr>
            <a:r>
              <a:rPr sz="1800" spc="-10" dirty="0">
                <a:latin typeface="Calibri"/>
                <a:cs typeface="Calibri"/>
              </a:rPr>
              <a:t>View-point-based</a:t>
            </a:r>
            <a:r>
              <a:rPr sz="1800" spc="30" dirty="0">
                <a:latin typeface="Calibri"/>
                <a:cs typeface="Calibri"/>
              </a:rPr>
              <a:t> </a:t>
            </a:r>
            <a:r>
              <a:rPr sz="1800" spc="-5" dirty="0">
                <a:latin typeface="Calibri"/>
                <a:cs typeface="Calibri"/>
              </a:rPr>
              <a:t>method.</a:t>
            </a:r>
            <a:endParaRPr sz="1800">
              <a:latin typeface="Calibri"/>
              <a:cs typeface="Calibri"/>
            </a:endParaRPr>
          </a:p>
          <a:p>
            <a:pPr>
              <a:lnSpc>
                <a:spcPct val="100000"/>
              </a:lnSpc>
              <a:spcBef>
                <a:spcPts val="50"/>
              </a:spcBef>
              <a:buFont typeface="Arial MT"/>
              <a:buChar char="•"/>
            </a:pPr>
            <a:endParaRPr sz="2300">
              <a:latin typeface="Calibri"/>
              <a:cs typeface="Calibri"/>
            </a:endParaRPr>
          </a:p>
          <a:p>
            <a:pPr marL="241300" indent="-228600">
              <a:lnSpc>
                <a:spcPct val="100000"/>
              </a:lnSpc>
              <a:buFont typeface="Arial MT"/>
              <a:buChar char="•"/>
              <a:tabLst>
                <a:tab pos="240665" algn="l"/>
                <a:tab pos="241300" algn="l"/>
              </a:tabLst>
            </a:pPr>
            <a:r>
              <a:rPr sz="1800" b="1" spc="-10" dirty="0">
                <a:latin typeface="Calibri"/>
                <a:cs typeface="Calibri"/>
              </a:rPr>
              <a:t>CORE</a:t>
            </a:r>
            <a:r>
              <a:rPr sz="1800" b="1" spc="-30" dirty="0">
                <a:latin typeface="Calibri"/>
                <a:cs typeface="Calibri"/>
              </a:rPr>
              <a:t> </a:t>
            </a:r>
            <a:r>
              <a:rPr sz="1800" b="1" spc="-5" dirty="0">
                <a:latin typeface="Calibri"/>
                <a:cs typeface="Calibri"/>
              </a:rPr>
              <a:t>activities:</a:t>
            </a:r>
            <a:endParaRPr sz="1800">
              <a:latin typeface="Calibri"/>
              <a:cs typeface="Calibri"/>
            </a:endParaRPr>
          </a:p>
          <a:p>
            <a:pPr marL="527050" indent="-514350">
              <a:lnSpc>
                <a:spcPct val="100000"/>
              </a:lnSpc>
              <a:spcBef>
                <a:spcPts val="355"/>
              </a:spcBef>
              <a:buAutoNum type="arabicPeriod"/>
              <a:tabLst>
                <a:tab pos="526415" algn="l"/>
                <a:tab pos="527050" algn="l"/>
              </a:tabLst>
            </a:pPr>
            <a:r>
              <a:rPr sz="1800" spc="-5" dirty="0">
                <a:latin typeface="Calibri"/>
                <a:cs typeface="Calibri"/>
              </a:rPr>
              <a:t>VP</a:t>
            </a:r>
            <a:r>
              <a:rPr sz="1800" spc="10" dirty="0">
                <a:latin typeface="Calibri"/>
                <a:cs typeface="Calibri"/>
              </a:rPr>
              <a:t> </a:t>
            </a:r>
            <a:r>
              <a:rPr sz="1800" spc="-5" dirty="0">
                <a:latin typeface="Calibri"/>
                <a:cs typeface="Calibri"/>
              </a:rPr>
              <a:t>identification</a:t>
            </a:r>
            <a:r>
              <a:rPr sz="1800" spc="15" dirty="0">
                <a:latin typeface="Calibri"/>
                <a:cs typeface="Calibri"/>
              </a:rPr>
              <a:t> </a:t>
            </a:r>
            <a:r>
              <a:rPr sz="1800" dirty="0">
                <a:latin typeface="Calibri"/>
                <a:cs typeface="Calibri"/>
              </a:rPr>
              <a:t>and</a:t>
            </a:r>
            <a:r>
              <a:rPr sz="1800" spc="20" dirty="0">
                <a:latin typeface="Calibri"/>
                <a:cs typeface="Calibri"/>
              </a:rPr>
              <a:t> </a:t>
            </a:r>
            <a:r>
              <a:rPr sz="1800" spc="-5" dirty="0">
                <a:latin typeface="Calibri"/>
                <a:cs typeface="Calibri"/>
              </a:rPr>
              <a:t>selection</a:t>
            </a:r>
            <a:r>
              <a:rPr sz="1800" spc="20" dirty="0">
                <a:latin typeface="Calibri"/>
                <a:cs typeface="Calibri"/>
              </a:rPr>
              <a:t> </a:t>
            </a:r>
            <a:r>
              <a:rPr sz="1800" spc="-5" dirty="0">
                <a:latin typeface="Calibri"/>
                <a:cs typeface="Calibri"/>
              </a:rPr>
              <a:t>(functional/non</a:t>
            </a:r>
            <a:r>
              <a:rPr sz="1800" spc="30" dirty="0">
                <a:latin typeface="Calibri"/>
                <a:cs typeface="Calibri"/>
              </a:rPr>
              <a:t> </a:t>
            </a:r>
            <a:r>
              <a:rPr sz="1800" spc="-5" dirty="0">
                <a:latin typeface="Calibri"/>
                <a:cs typeface="Calibri"/>
              </a:rPr>
              <a:t>functional</a:t>
            </a:r>
            <a:r>
              <a:rPr sz="1800" spc="45" dirty="0">
                <a:latin typeface="Calibri"/>
                <a:cs typeface="Calibri"/>
              </a:rPr>
              <a:t> </a:t>
            </a:r>
            <a:r>
              <a:rPr sz="1800" spc="-5" dirty="0">
                <a:latin typeface="Calibri"/>
                <a:cs typeface="Calibri"/>
              </a:rPr>
              <a:t>vps</a:t>
            </a:r>
            <a:r>
              <a:rPr sz="1800" dirty="0">
                <a:latin typeface="Calibri"/>
                <a:cs typeface="Calibri"/>
              </a:rPr>
              <a:t> </a:t>
            </a:r>
            <a:r>
              <a:rPr sz="1800" spc="-5" dirty="0">
                <a:latin typeface="Calibri"/>
                <a:cs typeface="Calibri"/>
              </a:rPr>
              <a:t>by</a:t>
            </a:r>
            <a:r>
              <a:rPr sz="1800" spc="15" dirty="0">
                <a:latin typeface="Calibri"/>
                <a:cs typeface="Calibri"/>
              </a:rPr>
              <a:t> </a:t>
            </a:r>
            <a:r>
              <a:rPr sz="1800" spc="-5" dirty="0">
                <a:latin typeface="Calibri"/>
                <a:cs typeface="Calibri"/>
              </a:rPr>
              <a:t>partitioning</a:t>
            </a:r>
            <a:r>
              <a:rPr sz="1800" spc="10" dirty="0">
                <a:latin typeface="Calibri"/>
                <a:cs typeface="Calibri"/>
              </a:rPr>
              <a:t> </a:t>
            </a:r>
            <a:r>
              <a:rPr sz="1800" dirty="0">
                <a:latin typeface="Calibri"/>
                <a:cs typeface="Calibri"/>
              </a:rPr>
              <a:t>the</a:t>
            </a:r>
            <a:r>
              <a:rPr sz="1800" spc="15" dirty="0">
                <a:latin typeface="Calibri"/>
                <a:cs typeface="Calibri"/>
              </a:rPr>
              <a:t> </a:t>
            </a:r>
            <a:r>
              <a:rPr sz="1800" spc="-10" dirty="0">
                <a:latin typeface="Calibri"/>
                <a:cs typeface="Calibri"/>
              </a:rPr>
              <a:t>problem,</a:t>
            </a:r>
            <a:r>
              <a:rPr sz="1800" spc="15" dirty="0">
                <a:latin typeface="Calibri"/>
                <a:cs typeface="Calibri"/>
              </a:rPr>
              <a:t> </a:t>
            </a:r>
            <a:r>
              <a:rPr sz="1800" spc="-10" dirty="0">
                <a:latin typeface="Calibri"/>
                <a:cs typeface="Calibri"/>
              </a:rPr>
              <a:t>brainstorming)</a:t>
            </a:r>
            <a:endParaRPr sz="1800">
              <a:latin typeface="Calibri"/>
              <a:cs typeface="Calibri"/>
            </a:endParaRPr>
          </a:p>
          <a:p>
            <a:pPr marL="527050" indent="-514350">
              <a:lnSpc>
                <a:spcPct val="100000"/>
              </a:lnSpc>
              <a:spcBef>
                <a:spcPts val="355"/>
              </a:spcBef>
              <a:buAutoNum type="arabicPeriod"/>
              <a:tabLst>
                <a:tab pos="526415" algn="l"/>
                <a:tab pos="527050" algn="l"/>
              </a:tabLst>
            </a:pPr>
            <a:r>
              <a:rPr sz="1800" spc="-15" dirty="0">
                <a:latin typeface="Calibri"/>
                <a:cs typeface="Calibri"/>
              </a:rPr>
              <a:t>Data</a:t>
            </a:r>
            <a:r>
              <a:rPr sz="1800" spc="5" dirty="0">
                <a:latin typeface="Calibri"/>
                <a:cs typeface="Calibri"/>
              </a:rPr>
              <a:t> </a:t>
            </a:r>
            <a:r>
              <a:rPr sz="1800" spc="-10" dirty="0">
                <a:latin typeface="Calibri"/>
                <a:cs typeface="Calibri"/>
              </a:rPr>
              <a:t>gathering</a:t>
            </a:r>
            <a:r>
              <a:rPr sz="1800" spc="20" dirty="0">
                <a:latin typeface="Calibri"/>
                <a:cs typeface="Calibri"/>
              </a:rPr>
              <a:t> </a:t>
            </a:r>
            <a:r>
              <a:rPr sz="1800" spc="-10" dirty="0">
                <a:latin typeface="Calibri"/>
                <a:cs typeface="Calibri"/>
              </a:rPr>
              <a:t>(broad</a:t>
            </a:r>
            <a:r>
              <a:rPr sz="1800" spc="15" dirty="0">
                <a:latin typeface="Calibri"/>
                <a:cs typeface="Calibri"/>
              </a:rPr>
              <a:t> </a:t>
            </a:r>
            <a:r>
              <a:rPr sz="1800" spc="-10" dirty="0">
                <a:latin typeface="Calibri"/>
                <a:cs typeface="Calibri"/>
              </a:rPr>
              <a:t>level</a:t>
            </a:r>
            <a:r>
              <a:rPr sz="1800" spc="10" dirty="0">
                <a:latin typeface="Calibri"/>
                <a:cs typeface="Calibri"/>
              </a:rPr>
              <a:t> </a:t>
            </a:r>
            <a:r>
              <a:rPr sz="1800" spc="-15" dirty="0">
                <a:latin typeface="Calibri"/>
                <a:cs typeface="Calibri"/>
              </a:rPr>
              <a:t>data</a:t>
            </a:r>
            <a:r>
              <a:rPr sz="1800" spc="10" dirty="0">
                <a:latin typeface="Calibri"/>
                <a:cs typeface="Calibri"/>
              </a:rPr>
              <a:t> </a:t>
            </a:r>
            <a:r>
              <a:rPr sz="1800" dirty="0">
                <a:latin typeface="Calibri"/>
                <a:cs typeface="Calibri"/>
              </a:rPr>
              <a:t>acquisition</a:t>
            </a:r>
            <a:r>
              <a:rPr sz="1800" spc="10" dirty="0">
                <a:latin typeface="Calibri"/>
                <a:cs typeface="Calibri"/>
              </a:rPr>
              <a:t> </a:t>
            </a:r>
            <a:r>
              <a:rPr sz="1800" spc="-5" dirty="0">
                <a:latin typeface="Calibri"/>
                <a:cs typeface="Calibri"/>
              </a:rPr>
              <a:t>on</a:t>
            </a:r>
            <a:r>
              <a:rPr sz="1800" spc="10" dirty="0">
                <a:latin typeface="Calibri"/>
                <a:cs typeface="Calibri"/>
              </a:rPr>
              <a:t> </a:t>
            </a:r>
            <a:r>
              <a:rPr sz="1800" dirty="0">
                <a:latin typeface="Calibri"/>
                <a:cs typeface="Calibri"/>
              </a:rPr>
              <a:t>each</a:t>
            </a:r>
            <a:r>
              <a:rPr sz="1800" spc="25" dirty="0">
                <a:latin typeface="Calibri"/>
                <a:cs typeface="Calibri"/>
              </a:rPr>
              <a:t> </a:t>
            </a:r>
            <a:r>
              <a:rPr sz="1800" dirty="0">
                <a:latin typeface="Calibri"/>
                <a:cs typeface="Calibri"/>
              </a:rPr>
              <a:t>vp,</a:t>
            </a:r>
            <a:r>
              <a:rPr sz="1800" spc="10" dirty="0">
                <a:latin typeface="Calibri"/>
                <a:cs typeface="Calibri"/>
              </a:rPr>
              <a:t> </a:t>
            </a:r>
            <a:r>
              <a:rPr sz="1800" spc="-5" dirty="0">
                <a:latin typeface="Calibri"/>
                <a:cs typeface="Calibri"/>
              </a:rPr>
              <a:t>functional</a:t>
            </a:r>
            <a:r>
              <a:rPr sz="1800" spc="20" dirty="0">
                <a:latin typeface="Calibri"/>
                <a:cs typeface="Calibri"/>
              </a:rPr>
              <a:t> </a:t>
            </a:r>
            <a:r>
              <a:rPr sz="1800" spc="-5" dirty="0">
                <a:latin typeface="Calibri"/>
                <a:cs typeface="Calibri"/>
              </a:rPr>
              <a:t>vps</a:t>
            </a:r>
            <a:r>
              <a:rPr sz="1800" spc="5" dirty="0">
                <a:latin typeface="Calibri"/>
                <a:cs typeface="Calibri"/>
              </a:rPr>
              <a:t> </a:t>
            </a:r>
            <a:r>
              <a:rPr sz="1800" spc="-5" dirty="0">
                <a:latin typeface="Calibri"/>
                <a:cs typeface="Calibri"/>
              </a:rPr>
              <a:t>structured</a:t>
            </a:r>
            <a:r>
              <a:rPr sz="1800" spc="5" dirty="0">
                <a:latin typeface="Calibri"/>
                <a:cs typeface="Calibri"/>
              </a:rPr>
              <a:t> </a:t>
            </a:r>
            <a:r>
              <a:rPr sz="1800" dirty="0">
                <a:latin typeface="Calibri"/>
                <a:cs typeface="Calibri"/>
              </a:rPr>
              <a:t>in</a:t>
            </a:r>
            <a:r>
              <a:rPr sz="1800" spc="15" dirty="0">
                <a:latin typeface="Calibri"/>
                <a:cs typeface="Calibri"/>
              </a:rPr>
              <a:t> </a:t>
            </a:r>
            <a:r>
              <a:rPr sz="1800" spc="-15" dirty="0">
                <a:latin typeface="Calibri"/>
                <a:cs typeface="Calibri"/>
              </a:rPr>
              <a:t>hierarchy)</a:t>
            </a:r>
            <a:endParaRPr sz="1800">
              <a:latin typeface="Calibri"/>
              <a:cs typeface="Calibri"/>
            </a:endParaRPr>
          </a:p>
          <a:p>
            <a:pPr marL="527050" marR="177165" indent="-514350">
              <a:lnSpc>
                <a:spcPct val="70000"/>
              </a:lnSpc>
              <a:spcBef>
                <a:spcPts val="994"/>
              </a:spcBef>
              <a:buAutoNum type="arabicPeriod"/>
              <a:tabLst>
                <a:tab pos="526415" algn="l"/>
                <a:tab pos="527050" algn="l"/>
              </a:tabLst>
            </a:pPr>
            <a:r>
              <a:rPr sz="1800" spc="-10" dirty="0">
                <a:latin typeface="Calibri"/>
                <a:cs typeface="Calibri"/>
              </a:rPr>
              <a:t>Detailed</a:t>
            </a:r>
            <a:r>
              <a:rPr sz="1800" spc="25" dirty="0">
                <a:latin typeface="Calibri"/>
                <a:cs typeface="Calibri"/>
              </a:rPr>
              <a:t> </a:t>
            </a:r>
            <a:r>
              <a:rPr sz="1800" spc="-5" dirty="0">
                <a:latin typeface="Calibri"/>
                <a:cs typeface="Calibri"/>
              </a:rPr>
              <a:t>viewpoint</a:t>
            </a:r>
            <a:r>
              <a:rPr sz="1800" spc="20" dirty="0">
                <a:latin typeface="Calibri"/>
                <a:cs typeface="Calibri"/>
              </a:rPr>
              <a:t> </a:t>
            </a:r>
            <a:r>
              <a:rPr sz="1800" spc="-5" dirty="0">
                <a:latin typeface="Calibri"/>
                <a:cs typeface="Calibri"/>
              </a:rPr>
              <a:t>analysis</a:t>
            </a:r>
            <a:r>
              <a:rPr sz="1800" spc="-10" dirty="0">
                <a:latin typeface="Calibri"/>
                <a:cs typeface="Calibri"/>
              </a:rPr>
              <a:t> (understand</a:t>
            </a:r>
            <a:r>
              <a:rPr sz="1800" spc="15" dirty="0">
                <a:latin typeface="Calibri"/>
                <a:cs typeface="Calibri"/>
              </a:rPr>
              <a:t> </a:t>
            </a:r>
            <a:r>
              <a:rPr sz="1800" spc="-10" dirty="0">
                <a:latin typeface="Calibri"/>
                <a:cs typeface="Calibri"/>
              </a:rPr>
              <a:t>data,</a:t>
            </a:r>
            <a:r>
              <a:rPr sz="1800" spc="25" dirty="0">
                <a:latin typeface="Calibri"/>
                <a:cs typeface="Calibri"/>
              </a:rPr>
              <a:t> </a:t>
            </a:r>
            <a:r>
              <a:rPr sz="1800" dirty="0">
                <a:latin typeface="Calibri"/>
                <a:cs typeface="Calibri"/>
              </a:rPr>
              <a:t>vp</a:t>
            </a:r>
            <a:r>
              <a:rPr sz="1800" spc="5" dirty="0">
                <a:latin typeface="Calibri"/>
                <a:cs typeface="Calibri"/>
              </a:rPr>
              <a:t> </a:t>
            </a:r>
            <a:r>
              <a:rPr sz="1800" dirty="0">
                <a:latin typeface="Calibri"/>
                <a:cs typeface="Calibri"/>
              </a:rPr>
              <a:t>actions</a:t>
            </a:r>
            <a:r>
              <a:rPr sz="1800" spc="-5" dirty="0">
                <a:latin typeface="Calibri"/>
                <a:cs typeface="Calibri"/>
              </a:rPr>
              <a:t> </a:t>
            </a:r>
            <a:r>
              <a:rPr sz="1800" dirty="0">
                <a:latin typeface="Calibri"/>
                <a:cs typeface="Calibri"/>
              </a:rPr>
              <a:t>and</a:t>
            </a:r>
            <a:r>
              <a:rPr sz="1800" spc="10" dirty="0">
                <a:latin typeface="Calibri"/>
                <a:cs typeface="Calibri"/>
              </a:rPr>
              <a:t> </a:t>
            </a:r>
            <a:r>
              <a:rPr sz="1800" dirty="0">
                <a:latin typeface="Calibri"/>
                <a:cs typeface="Calibri"/>
              </a:rPr>
              <a:t>their</a:t>
            </a:r>
            <a:r>
              <a:rPr sz="1800" spc="10" dirty="0">
                <a:latin typeface="Calibri"/>
                <a:cs typeface="Calibri"/>
              </a:rPr>
              <a:t> </a:t>
            </a:r>
            <a:r>
              <a:rPr sz="1800" spc="-25" dirty="0">
                <a:latin typeface="Calibri"/>
                <a:cs typeface="Calibri"/>
              </a:rPr>
              <a:t>trigger,</a:t>
            </a:r>
            <a:r>
              <a:rPr sz="1800" spc="5" dirty="0">
                <a:latin typeface="Calibri"/>
                <a:cs typeface="Calibri"/>
              </a:rPr>
              <a:t> </a:t>
            </a:r>
            <a:r>
              <a:rPr sz="1800" spc="-5" dirty="0">
                <a:latin typeface="Calibri"/>
                <a:cs typeface="Calibri"/>
              </a:rPr>
              <a:t>relationships</a:t>
            </a:r>
            <a:r>
              <a:rPr sz="1800" spc="5" dirty="0">
                <a:latin typeface="Calibri"/>
                <a:cs typeface="Calibri"/>
              </a:rPr>
              <a:t> </a:t>
            </a:r>
            <a:r>
              <a:rPr sz="1800" spc="-5" dirty="0">
                <a:latin typeface="Calibri"/>
                <a:cs typeface="Calibri"/>
              </a:rPr>
              <a:t>b/w</a:t>
            </a:r>
            <a:r>
              <a:rPr sz="1800" spc="10" dirty="0">
                <a:latin typeface="Calibri"/>
                <a:cs typeface="Calibri"/>
              </a:rPr>
              <a:t> </a:t>
            </a:r>
            <a:r>
              <a:rPr sz="1800" dirty="0">
                <a:latin typeface="Calibri"/>
                <a:cs typeface="Calibri"/>
              </a:rPr>
              <a:t>actions</a:t>
            </a:r>
            <a:r>
              <a:rPr sz="1800" spc="5" dirty="0">
                <a:latin typeface="Calibri"/>
                <a:cs typeface="Calibri"/>
              </a:rPr>
              <a:t> </a:t>
            </a:r>
            <a:r>
              <a:rPr sz="1800" dirty="0">
                <a:latin typeface="Calibri"/>
                <a:cs typeface="Calibri"/>
              </a:rPr>
              <a:t>and </a:t>
            </a:r>
            <a:r>
              <a:rPr sz="1800" spc="-390" dirty="0">
                <a:latin typeface="Calibri"/>
                <a:cs typeface="Calibri"/>
              </a:rPr>
              <a:t> </a:t>
            </a:r>
            <a:r>
              <a:rPr sz="1800" spc="-15" dirty="0">
                <a:latin typeface="Calibri"/>
                <a:cs typeface="Calibri"/>
              </a:rPr>
              <a:t>data</a:t>
            </a:r>
            <a:r>
              <a:rPr sz="1800" spc="5" dirty="0">
                <a:latin typeface="Calibri"/>
                <a:cs typeface="Calibri"/>
              </a:rPr>
              <a:t> </a:t>
            </a:r>
            <a:r>
              <a:rPr sz="1800" spc="-40" dirty="0">
                <a:latin typeface="Calibri"/>
                <a:cs typeface="Calibri"/>
              </a:rPr>
              <a:t>flow,</a:t>
            </a:r>
            <a:r>
              <a:rPr sz="1800" spc="10" dirty="0">
                <a:latin typeface="Calibri"/>
                <a:cs typeface="Calibri"/>
              </a:rPr>
              <a:t> </a:t>
            </a:r>
            <a:r>
              <a:rPr sz="1800" spc="-15" dirty="0">
                <a:latin typeface="Calibri"/>
                <a:cs typeface="Calibri"/>
              </a:rPr>
              <a:t>event/control/information</a:t>
            </a:r>
            <a:r>
              <a:rPr sz="1800" spc="40" dirty="0">
                <a:latin typeface="Calibri"/>
                <a:cs typeface="Calibri"/>
              </a:rPr>
              <a:t> </a:t>
            </a:r>
            <a:r>
              <a:rPr sz="1800" spc="-10" dirty="0">
                <a:latin typeface="Calibri"/>
                <a:cs typeface="Calibri"/>
              </a:rPr>
              <a:t>contaning</a:t>
            </a:r>
            <a:r>
              <a:rPr sz="1800" spc="25" dirty="0">
                <a:latin typeface="Calibri"/>
                <a:cs typeface="Calibri"/>
              </a:rPr>
              <a:t> </a:t>
            </a:r>
            <a:r>
              <a:rPr sz="1800" spc="-15" dirty="0">
                <a:latin typeface="Calibri"/>
                <a:cs typeface="Calibri"/>
              </a:rPr>
              <a:t>data</a:t>
            </a:r>
            <a:r>
              <a:rPr sz="1800" spc="10" dirty="0">
                <a:latin typeface="Calibri"/>
                <a:cs typeface="Calibri"/>
              </a:rPr>
              <a:t> </a:t>
            </a:r>
            <a:r>
              <a:rPr sz="1800" dirty="0">
                <a:latin typeface="Calibri"/>
                <a:cs typeface="Calibri"/>
              </a:rPr>
              <a:t>is </a:t>
            </a:r>
            <a:r>
              <a:rPr sz="1800" spc="-5" dirty="0">
                <a:latin typeface="Calibri"/>
                <a:cs typeface="Calibri"/>
              </a:rPr>
              <a:t>acquired,</a:t>
            </a:r>
            <a:r>
              <a:rPr sz="1800" spc="15" dirty="0">
                <a:latin typeface="Calibri"/>
                <a:cs typeface="Calibri"/>
              </a:rPr>
              <a:t> </a:t>
            </a:r>
            <a:r>
              <a:rPr sz="1800" spc="-10" dirty="0">
                <a:latin typeface="Calibri"/>
                <a:cs typeface="Calibri"/>
              </a:rPr>
              <a:t>isolated</a:t>
            </a:r>
            <a:r>
              <a:rPr sz="1800" spc="5" dirty="0">
                <a:latin typeface="Calibri"/>
                <a:cs typeface="Calibri"/>
              </a:rPr>
              <a:t> </a:t>
            </a:r>
            <a:r>
              <a:rPr sz="1800" spc="-5" dirty="0">
                <a:latin typeface="Calibri"/>
                <a:cs typeface="Calibri"/>
              </a:rPr>
              <a:t>threads)</a:t>
            </a:r>
            <a:endParaRPr sz="1800">
              <a:latin typeface="Calibri"/>
              <a:cs typeface="Calibri"/>
            </a:endParaRPr>
          </a:p>
          <a:p>
            <a:pPr marL="527050" indent="-514350">
              <a:lnSpc>
                <a:spcPct val="100000"/>
              </a:lnSpc>
              <a:spcBef>
                <a:spcPts val="355"/>
              </a:spcBef>
              <a:buAutoNum type="arabicPeriod"/>
              <a:tabLst>
                <a:tab pos="526415" algn="l"/>
                <a:tab pos="527050" algn="l"/>
              </a:tabLst>
            </a:pPr>
            <a:r>
              <a:rPr sz="1800" spc="-15" dirty="0">
                <a:latin typeface="Calibri"/>
                <a:cs typeface="Calibri"/>
              </a:rPr>
              <a:t>Systems</a:t>
            </a:r>
            <a:r>
              <a:rPr sz="1800" dirty="0">
                <a:latin typeface="Calibri"/>
                <a:cs typeface="Calibri"/>
              </a:rPr>
              <a:t> </a:t>
            </a:r>
            <a:r>
              <a:rPr sz="1800" spc="-5" dirty="0">
                <a:latin typeface="Calibri"/>
                <a:cs typeface="Calibri"/>
              </a:rPr>
              <a:t>analysis </a:t>
            </a:r>
            <a:r>
              <a:rPr sz="1800" spc="-10" dirty="0">
                <a:latin typeface="Calibri"/>
                <a:cs typeface="Calibri"/>
              </a:rPr>
              <a:t>(isolated</a:t>
            </a:r>
            <a:r>
              <a:rPr sz="1800" spc="10" dirty="0">
                <a:latin typeface="Calibri"/>
                <a:cs typeface="Calibri"/>
              </a:rPr>
              <a:t> </a:t>
            </a:r>
            <a:r>
              <a:rPr sz="1800" spc="-5" dirty="0">
                <a:latin typeface="Calibri"/>
                <a:cs typeface="Calibri"/>
              </a:rPr>
              <a:t>threads</a:t>
            </a:r>
            <a:r>
              <a:rPr sz="1800" spc="10" dirty="0">
                <a:latin typeface="Calibri"/>
                <a:cs typeface="Calibri"/>
              </a:rPr>
              <a:t> </a:t>
            </a:r>
            <a:r>
              <a:rPr sz="1800" spc="-5" dirty="0">
                <a:latin typeface="Calibri"/>
                <a:cs typeface="Calibri"/>
              </a:rPr>
              <a:t>combined</a:t>
            </a:r>
            <a:r>
              <a:rPr sz="1800" spc="15" dirty="0">
                <a:latin typeface="Calibri"/>
                <a:cs typeface="Calibri"/>
              </a:rPr>
              <a:t> </a:t>
            </a:r>
            <a:r>
              <a:rPr sz="1800" spc="-15" dirty="0">
                <a:latin typeface="Calibri"/>
                <a:cs typeface="Calibri"/>
              </a:rPr>
              <a:t>to</a:t>
            </a:r>
            <a:r>
              <a:rPr sz="1800" spc="5" dirty="0">
                <a:latin typeface="Calibri"/>
                <a:cs typeface="Calibri"/>
              </a:rPr>
              <a:t> </a:t>
            </a:r>
            <a:r>
              <a:rPr sz="1800" spc="-15" dirty="0">
                <a:latin typeface="Calibri"/>
                <a:cs typeface="Calibri"/>
              </a:rPr>
              <a:t>get</a:t>
            </a:r>
            <a:r>
              <a:rPr sz="1800" spc="10" dirty="0">
                <a:latin typeface="Calibri"/>
                <a:cs typeface="Calibri"/>
              </a:rPr>
              <a:t> </a:t>
            </a:r>
            <a:r>
              <a:rPr sz="1800" dirty="0">
                <a:latin typeface="Calibri"/>
                <a:cs typeface="Calibri"/>
              </a:rPr>
              <a:t>a</a:t>
            </a:r>
            <a:r>
              <a:rPr sz="1800" spc="10" dirty="0">
                <a:latin typeface="Calibri"/>
                <a:cs typeface="Calibri"/>
              </a:rPr>
              <a:t> </a:t>
            </a:r>
            <a:r>
              <a:rPr sz="1800" spc="-10" dirty="0">
                <a:latin typeface="Calibri"/>
                <a:cs typeface="Calibri"/>
              </a:rPr>
              <a:t>consolidated</a:t>
            </a:r>
            <a:r>
              <a:rPr sz="1800" spc="20" dirty="0">
                <a:latin typeface="Calibri"/>
                <a:cs typeface="Calibri"/>
              </a:rPr>
              <a:t> </a:t>
            </a:r>
            <a:r>
              <a:rPr sz="1800" spc="-10" dirty="0">
                <a:latin typeface="Calibri"/>
                <a:cs typeface="Calibri"/>
              </a:rPr>
              <a:t>picture</a:t>
            </a:r>
            <a:r>
              <a:rPr sz="1800" dirty="0">
                <a:latin typeface="Calibri"/>
                <a:cs typeface="Calibri"/>
              </a:rPr>
              <a:t> </a:t>
            </a:r>
            <a:r>
              <a:rPr sz="1800" spc="-5" dirty="0">
                <a:latin typeface="Calibri"/>
                <a:cs typeface="Calibri"/>
              </a:rPr>
              <a:t>of</a:t>
            </a:r>
            <a:r>
              <a:rPr sz="1800" spc="15" dirty="0">
                <a:latin typeface="Calibri"/>
                <a:cs typeface="Calibri"/>
              </a:rPr>
              <a:t> </a:t>
            </a:r>
            <a:r>
              <a:rPr sz="1800" spc="-15" dirty="0">
                <a:latin typeface="Calibri"/>
                <a:cs typeface="Calibri"/>
              </a:rPr>
              <a:t>system)</a:t>
            </a:r>
            <a:endParaRPr sz="1800">
              <a:latin typeface="Calibri"/>
              <a:cs typeface="Calibri"/>
            </a:endParaRPr>
          </a:p>
          <a:p>
            <a:pPr marL="527050" indent="-514350">
              <a:lnSpc>
                <a:spcPct val="100000"/>
              </a:lnSpc>
              <a:spcBef>
                <a:spcPts val="355"/>
              </a:spcBef>
              <a:buAutoNum type="arabicPeriod"/>
              <a:tabLst>
                <a:tab pos="526415" algn="l"/>
                <a:tab pos="527050" algn="l"/>
              </a:tabLst>
            </a:pPr>
            <a:r>
              <a:rPr sz="1800" spc="-10" dirty="0">
                <a:latin typeface="Calibri"/>
                <a:cs typeface="Calibri"/>
              </a:rPr>
              <a:t>Operational</a:t>
            </a:r>
            <a:r>
              <a:rPr sz="1800" dirty="0">
                <a:latin typeface="Calibri"/>
                <a:cs typeface="Calibri"/>
              </a:rPr>
              <a:t> </a:t>
            </a:r>
            <a:r>
              <a:rPr sz="1800" spc="-5" dirty="0">
                <a:latin typeface="Calibri"/>
                <a:cs typeface="Calibri"/>
              </a:rPr>
              <a:t>analysis</a:t>
            </a:r>
            <a:r>
              <a:rPr sz="1800" dirty="0">
                <a:latin typeface="Calibri"/>
                <a:cs typeface="Calibri"/>
              </a:rPr>
              <a:t> </a:t>
            </a:r>
            <a:r>
              <a:rPr sz="1800" spc="-10" dirty="0">
                <a:latin typeface="Calibri"/>
                <a:cs typeface="Calibri"/>
              </a:rPr>
              <a:t>(how</a:t>
            </a:r>
            <a:r>
              <a:rPr sz="1800" spc="15" dirty="0">
                <a:latin typeface="Calibri"/>
                <a:cs typeface="Calibri"/>
              </a:rPr>
              <a:t> </a:t>
            </a:r>
            <a:r>
              <a:rPr sz="1800" spc="-5" dirty="0">
                <a:latin typeface="Calibri"/>
                <a:cs typeface="Calibri"/>
              </a:rPr>
              <a:t>individual</a:t>
            </a:r>
            <a:r>
              <a:rPr sz="1800" spc="5" dirty="0">
                <a:latin typeface="Calibri"/>
                <a:cs typeface="Calibri"/>
              </a:rPr>
              <a:t> </a:t>
            </a:r>
            <a:r>
              <a:rPr sz="1800" spc="-5" dirty="0">
                <a:latin typeface="Calibri"/>
                <a:cs typeface="Calibri"/>
              </a:rPr>
              <a:t>threads</a:t>
            </a:r>
            <a:r>
              <a:rPr sz="1800" spc="10" dirty="0">
                <a:latin typeface="Calibri"/>
                <a:cs typeface="Calibri"/>
              </a:rPr>
              <a:t> </a:t>
            </a:r>
            <a:r>
              <a:rPr sz="1800" dirty="0">
                <a:latin typeface="Calibri"/>
                <a:cs typeface="Calibri"/>
              </a:rPr>
              <a:t>fit</a:t>
            </a:r>
            <a:r>
              <a:rPr sz="1800" spc="5" dirty="0">
                <a:latin typeface="Calibri"/>
                <a:cs typeface="Calibri"/>
              </a:rPr>
              <a:t> </a:t>
            </a:r>
            <a:r>
              <a:rPr sz="1800" dirty="0">
                <a:latin typeface="Calibri"/>
                <a:cs typeface="Calibri"/>
              </a:rPr>
              <a:t>in</a:t>
            </a:r>
            <a:r>
              <a:rPr sz="1800" spc="10" dirty="0">
                <a:latin typeface="Calibri"/>
                <a:cs typeface="Calibri"/>
              </a:rPr>
              <a:t> </a:t>
            </a:r>
            <a:r>
              <a:rPr sz="1800" spc="-10" dirty="0">
                <a:latin typeface="Calibri"/>
                <a:cs typeface="Calibri"/>
              </a:rPr>
              <a:t>operational</a:t>
            </a:r>
            <a:r>
              <a:rPr sz="1800" spc="15" dirty="0">
                <a:latin typeface="Calibri"/>
                <a:cs typeface="Calibri"/>
              </a:rPr>
              <a:t> </a:t>
            </a:r>
            <a:r>
              <a:rPr sz="1800" spc="-15" dirty="0">
                <a:latin typeface="Calibri"/>
                <a:cs typeface="Calibri"/>
              </a:rPr>
              <a:t>context)</a:t>
            </a:r>
            <a:endParaRPr sz="1800">
              <a:latin typeface="Calibri"/>
              <a:cs typeface="Calibri"/>
            </a:endParaRPr>
          </a:p>
          <a:p>
            <a:pPr marL="527050" indent="-514350">
              <a:lnSpc>
                <a:spcPct val="100000"/>
              </a:lnSpc>
              <a:spcBef>
                <a:spcPts val="350"/>
              </a:spcBef>
              <a:buAutoNum type="arabicPeriod"/>
              <a:tabLst>
                <a:tab pos="526415" algn="l"/>
                <a:tab pos="527050" algn="l"/>
              </a:tabLst>
            </a:pPr>
            <a:r>
              <a:rPr sz="1800" spc="-10" dirty="0">
                <a:latin typeface="Calibri"/>
                <a:cs typeface="Calibri"/>
              </a:rPr>
              <a:t>Constraints</a:t>
            </a:r>
            <a:r>
              <a:rPr sz="1800" spc="-20" dirty="0">
                <a:latin typeface="Calibri"/>
                <a:cs typeface="Calibri"/>
              </a:rPr>
              <a:t> </a:t>
            </a:r>
            <a:r>
              <a:rPr sz="1800" spc="-5" dirty="0">
                <a:latin typeface="Calibri"/>
                <a:cs typeface="Calibri"/>
              </a:rPr>
              <a:t>analysis</a:t>
            </a:r>
            <a:r>
              <a:rPr sz="1800" spc="-25" dirty="0">
                <a:latin typeface="Calibri"/>
                <a:cs typeface="Calibri"/>
              </a:rPr>
              <a:t> </a:t>
            </a:r>
            <a:r>
              <a:rPr sz="1800" spc="-10" dirty="0">
                <a:latin typeface="Calibri"/>
                <a:cs typeface="Calibri"/>
              </a:rPr>
              <a:t>(NFPs)</a:t>
            </a:r>
            <a:endParaRPr sz="18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8613775" cy="695960"/>
          </a:xfrm>
          <a:prstGeom prst="rect">
            <a:avLst/>
          </a:prstGeom>
        </p:spPr>
        <p:txBody>
          <a:bodyPr vert="horz" wrap="square" lIns="0" tIns="12700" rIns="0" bIns="0" rtlCol="0">
            <a:spAutoFit/>
          </a:bodyPr>
          <a:lstStyle/>
          <a:p>
            <a:pPr marL="12700">
              <a:lnSpc>
                <a:spcPct val="100000"/>
              </a:lnSpc>
              <a:spcBef>
                <a:spcPts val="100"/>
              </a:spcBef>
            </a:pPr>
            <a:r>
              <a:rPr spc="-5" dirty="0"/>
              <a:t>Issue-based</a:t>
            </a:r>
            <a:r>
              <a:rPr dirty="0"/>
              <a:t> </a:t>
            </a:r>
            <a:r>
              <a:rPr spc="-20" dirty="0"/>
              <a:t>information</a:t>
            </a:r>
            <a:r>
              <a:rPr spc="10" dirty="0"/>
              <a:t> </a:t>
            </a:r>
            <a:r>
              <a:rPr spc="-40" dirty="0"/>
              <a:t>systems</a:t>
            </a:r>
            <a:r>
              <a:rPr spc="-15" dirty="0"/>
              <a:t> </a:t>
            </a:r>
            <a:r>
              <a:rPr dirty="0"/>
              <a:t>(IBIS)</a:t>
            </a:r>
          </a:p>
        </p:txBody>
      </p:sp>
      <p:sp>
        <p:nvSpPr>
          <p:cNvPr id="3" name="object 3"/>
          <p:cNvSpPr txBox="1"/>
          <p:nvPr/>
        </p:nvSpPr>
        <p:spPr>
          <a:xfrm>
            <a:off x="916939" y="1766569"/>
            <a:ext cx="10249535" cy="4354195"/>
          </a:xfrm>
          <a:prstGeom prst="rect">
            <a:avLst/>
          </a:prstGeom>
        </p:spPr>
        <p:txBody>
          <a:bodyPr vert="horz" wrap="square" lIns="0" tIns="91440" rIns="0" bIns="0" rtlCol="0">
            <a:spAutoFit/>
          </a:bodyPr>
          <a:lstStyle/>
          <a:p>
            <a:pPr marL="241300" marR="5080" indent="-228600">
              <a:lnSpc>
                <a:spcPct val="80000"/>
              </a:lnSpc>
              <a:spcBef>
                <a:spcPts val="720"/>
              </a:spcBef>
              <a:buFont typeface="Arial MT"/>
              <a:buChar char="•"/>
              <a:tabLst>
                <a:tab pos="241300" algn="l"/>
              </a:tabLst>
            </a:pPr>
            <a:r>
              <a:rPr sz="2600" spc="-10" dirty="0">
                <a:latin typeface="Calibri"/>
                <a:cs typeface="Calibri"/>
              </a:rPr>
              <a:t>Developed</a:t>
            </a:r>
            <a:r>
              <a:rPr sz="2600" spc="-5" dirty="0">
                <a:latin typeface="Calibri"/>
                <a:cs typeface="Calibri"/>
              </a:rPr>
              <a:t> </a:t>
            </a:r>
            <a:r>
              <a:rPr sz="2600" spc="-10" dirty="0">
                <a:latin typeface="Calibri"/>
                <a:cs typeface="Calibri"/>
              </a:rPr>
              <a:t>by</a:t>
            </a:r>
            <a:r>
              <a:rPr sz="2600" spc="5" dirty="0">
                <a:latin typeface="Calibri"/>
                <a:cs typeface="Calibri"/>
              </a:rPr>
              <a:t> </a:t>
            </a:r>
            <a:r>
              <a:rPr sz="2600" spc="-20" dirty="0">
                <a:latin typeface="Calibri"/>
                <a:cs typeface="Calibri"/>
              </a:rPr>
              <a:t>Horst</a:t>
            </a:r>
            <a:r>
              <a:rPr sz="2600" spc="20" dirty="0">
                <a:latin typeface="Calibri"/>
                <a:cs typeface="Calibri"/>
              </a:rPr>
              <a:t> </a:t>
            </a:r>
            <a:r>
              <a:rPr sz="2600" spc="-15" dirty="0">
                <a:latin typeface="Calibri"/>
                <a:cs typeface="Calibri"/>
              </a:rPr>
              <a:t>Rittel,</a:t>
            </a:r>
            <a:r>
              <a:rPr sz="2600" spc="25" dirty="0">
                <a:latin typeface="Calibri"/>
                <a:cs typeface="Calibri"/>
              </a:rPr>
              <a:t> </a:t>
            </a:r>
            <a:r>
              <a:rPr sz="2600" spc="-5" dirty="0">
                <a:latin typeface="Calibri"/>
                <a:cs typeface="Calibri"/>
              </a:rPr>
              <a:t>the IBIS</a:t>
            </a:r>
            <a:r>
              <a:rPr sz="2600" dirty="0">
                <a:latin typeface="Calibri"/>
                <a:cs typeface="Calibri"/>
              </a:rPr>
              <a:t> </a:t>
            </a:r>
            <a:r>
              <a:rPr sz="2600" spc="-5" dirty="0">
                <a:latin typeface="Calibri"/>
                <a:cs typeface="Calibri"/>
              </a:rPr>
              <a:t>method is</a:t>
            </a:r>
            <a:r>
              <a:rPr sz="2600" spc="5" dirty="0">
                <a:latin typeface="Calibri"/>
                <a:cs typeface="Calibri"/>
              </a:rPr>
              <a:t> </a:t>
            </a:r>
            <a:r>
              <a:rPr sz="2600" spc="-5" dirty="0">
                <a:latin typeface="Calibri"/>
                <a:cs typeface="Calibri"/>
              </a:rPr>
              <a:t>based</a:t>
            </a:r>
            <a:r>
              <a:rPr sz="2600" spc="-10" dirty="0">
                <a:latin typeface="Calibri"/>
                <a:cs typeface="Calibri"/>
              </a:rPr>
              <a:t> </a:t>
            </a:r>
            <a:r>
              <a:rPr sz="2600" spc="-5" dirty="0">
                <a:latin typeface="Calibri"/>
                <a:cs typeface="Calibri"/>
              </a:rPr>
              <a:t>on</a:t>
            </a:r>
            <a:r>
              <a:rPr sz="2600" spc="5" dirty="0">
                <a:latin typeface="Calibri"/>
                <a:cs typeface="Calibri"/>
              </a:rPr>
              <a:t> </a:t>
            </a:r>
            <a:r>
              <a:rPr sz="2600" spc="-5" dirty="0">
                <a:latin typeface="Calibri"/>
                <a:cs typeface="Calibri"/>
              </a:rPr>
              <a:t>the</a:t>
            </a:r>
            <a:r>
              <a:rPr sz="2600" dirty="0">
                <a:latin typeface="Calibri"/>
                <a:cs typeface="Calibri"/>
              </a:rPr>
              <a:t> </a:t>
            </a:r>
            <a:r>
              <a:rPr sz="2600" spc="-10" dirty="0">
                <a:latin typeface="Calibri"/>
                <a:cs typeface="Calibri"/>
              </a:rPr>
              <a:t>principle</a:t>
            </a:r>
            <a:r>
              <a:rPr sz="2600" spc="-15" dirty="0">
                <a:latin typeface="Calibri"/>
                <a:cs typeface="Calibri"/>
              </a:rPr>
              <a:t> </a:t>
            </a:r>
            <a:r>
              <a:rPr sz="2600" spc="-10" dirty="0">
                <a:latin typeface="Calibri"/>
                <a:cs typeface="Calibri"/>
              </a:rPr>
              <a:t>that </a:t>
            </a:r>
            <a:r>
              <a:rPr sz="2600" spc="-5" dirty="0">
                <a:latin typeface="Calibri"/>
                <a:cs typeface="Calibri"/>
              </a:rPr>
              <a:t> the </a:t>
            </a:r>
            <a:r>
              <a:rPr sz="2600" spc="-10" dirty="0">
                <a:latin typeface="Calibri"/>
                <a:cs typeface="Calibri"/>
              </a:rPr>
              <a:t>design</a:t>
            </a:r>
            <a:r>
              <a:rPr sz="2600" spc="5" dirty="0">
                <a:latin typeface="Calibri"/>
                <a:cs typeface="Calibri"/>
              </a:rPr>
              <a:t> </a:t>
            </a:r>
            <a:r>
              <a:rPr sz="2600" spc="-15" dirty="0">
                <a:latin typeface="Calibri"/>
                <a:cs typeface="Calibri"/>
              </a:rPr>
              <a:t>process </a:t>
            </a:r>
            <a:r>
              <a:rPr sz="2600" spc="-20" dirty="0">
                <a:latin typeface="Calibri"/>
                <a:cs typeface="Calibri"/>
              </a:rPr>
              <a:t>for</a:t>
            </a:r>
            <a:r>
              <a:rPr sz="2600" dirty="0">
                <a:latin typeface="Calibri"/>
                <a:cs typeface="Calibri"/>
              </a:rPr>
              <a:t> </a:t>
            </a:r>
            <a:r>
              <a:rPr sz="2600" spc="-15" dirty="0">
                <a:latin typeface="Calibri"/>
                <a:cs typeface="Calibri"/>
              </a:rPr>
              <a:t>complex</a:t>
            </a:r>
            <a:r>
              <a:rPr sz="2600" spc="5" dirty="0">
                <a:latin typeface="Calibri"/>
                <a:cs typeface="Calibri"/>
              </a:rPr>
              <a:t> </a:t>
            </a:r>
            <a:r>
              <a:rPr sz="2600" spc="-10" dirty="0">
                <a:latin typeface="Calibri"/>
                <a:cs typeface="Calibri"/>
              </a:rPr>
              <a:t>problems,</a:t>
            </a:r>
            <a:r>
              <a:rPr sz="2600" dirty="0">
                <a:latin typeface="Calibri"/>
                <a:cs typeface="Calibri"/>
              </a:rPr>
              <a:t> </a:t>
            </a:r>
            <a:r>
              <a:rPr sz="2600" spc="-5" dirty="0">
                <a:latin typeface="Calibri"/>
                <a:cs typeface="Calibri"/>
              </a:rPr>
              <a:t>which</a:t>
            </a:r>
            <a:r>
              <a:rPr sz="2600" spc="40" dirty="0">
                <a:latin typeface="Calibri"/>
                <a:cs typeface="Calibri"/>
              </a:rPr>
              <a:t> </a:t>
            </a:r>
            <a:r>
              <a:rPr sz="2600" spc="-15" dirty="0">
                <a:latin typeface="Calibri"/>
                <a:cs typeface="Calibri"/>
              </a:rPr>
              <a:t>Rittel</a:t>
            </a:r>
            <a:r>
              <a:rPr sz="2600" spc="25" dirty="0">
                <a:latin typeface="Calibri"/>
                <a:cs typeface="Calibri"/>
              </a:rPr>
              <a:t> </a:t>
            </a:r>
            <a:r>
              <a:rPr sz="2600" spc="-10" dirty="0">
                <a:latin typeface="Calibri"/>
                <a:cs typeface="Calibri"/>
              </a:rPr>
              <a:t>terms</a:t>
            </a:r>
            <a:r>
              <a:rPr sz="2600" dirty="0">
                <a:latin typeface="Calibri"/>
                <a:cs typeface="Calibri"/>
              </a:rPr>
              <a:t> </a:t>
            </a:r>
            <a:r>
              <a:rPr sz="2600" spc="-15" dirty="0">
                <a:latin typeface="Calibri"/>
                <a:cs typeface="Calibri"/>
              </a:rPr>
              <a:t>"wicked" </a:t>
            </a:r>
            <a:r>
              <a:rPr sz="2600" spc="-10" dirty="0">
                <a:latin typeface="Calibri"/>
                <a:cs typeface="Calibri"/>
              </a:rPr>
              <a:t> problems,</a:t>
            </a:r>
            <a:r>
              <a:rPr sz="2600" dirty="0">
                <a:latin typeface="Calibri"/>
                <a:cs typeface="Calibri"/>
              </a:rPr>
              <a:t> </a:t>
            </a:r>
            <a:r>
              <a:rPr sz="2600" spc="-5" dirty="0">
                <a:latin typeface="Calibri"/>
                <a:cs typeface="Calibri"/>
              </a:rPr>
              <a:t>is</a:t>
            </a:r>
            <a:r>
              <a:rPr sz="2600" spc="5" dirty="0">
                <a:latin typeface="Calibri"/>
                <a:cs typeface="Calibri"/>
              </a:rPr>
              <a:t> </a:t>
            </a:r>
            <a:r>
              <a:rPr sz="2600" spc="-10" dirty="0">
                <a:latin typeface="Calibri"/>
                <a:cs typeface="Calibri"/>
              </a:rPr>
              <a:t>essentially</a:t>
            </a:r>
            <a:r>
              <a:rPr sz="2600" spc="15" dirty="0">
                <a:latin typeface="Calibri"/>
                <a:cs typeface="Calibri"/>
              </a:rPr>
              <a:t> </a:t>
            </a:r>
            <a:r>
              <a:rPr sz="2600" spc="-5" dirty="0">
                <a:latin typeface="Calibri"/>
                <a:cs typeface="Calibri"/>
              </a:rPr>
              <a:t>an</a:t>
            </a:r>
            <a:r>
              <a:rPr sz="2600" spc="5" dirty="0">
                <a:latin typeface="Calibri"/>
                <a:cs typeface="Calibri"/>
              </a:rPr>
              <a:t> </a:t>
            </a:r>
            <a:r>
              <a:rPr sz="2600" spc="-20" dirty="0">
                <a:latin typeface="Calibri"/>
                <a:cs typeface="Calibri"/>
              </a:rPr>
              <a:t>exchange</a:t>
            </a:r>
            <a:r>
              <a:rPr sz="2600" spc="-5" dirty="0">
                <a:latin typeface="Calibri"/>
                <a:cs typeface="Calibri"/>
              </a:rPr>
              <a:t> among</a:t>
            </a:r>
            <a:r>
              <a:rPr sz="2600" spc="15" dirty="0">
                <a:latin typeface="Calibri"/>
                <a:cs typeface="Calibri"/>
              </a:rPr>
              <a:t> </a:t>
            </a:r>
            <a:r>
              <a:rPr sz="2600" spc="-5" dirty="0">
                <a:latin typeface="Calibri"/>
                <a:cs typeface="Calibri"/>
              </a:rPr>
              <a:t>the</a:t>
            </a:r>
            <a:r>
              <a:rPr sz="2600" dirty="0">
                <a:latin typeface="Calibri"/>
                <a:cs typeface="Calibri"/>
              </a:rPr>
              <a:t> </a:t>
            </a:r>
            <a:r>
              <a:rPr sz="2600" spc="-20" dirty="0">
                <a:latin typeface="Calibri"/>
                <a:cs typeface="Calibri"/>
              </a:rPr>
              <a:t>stakeholders</a:t>
            </a:r>
            <a:r>
              <a:rPr sz="2600" spc="15" dirty="0">
                <a:latin typeface="Calibri"/>
                <a:cs typeface="Calibri"/>
              </a:rPr>
              <a:t> </a:t>
            </a:r>
            <a:r>
              <a:rPr sz="2600" spc="-5" dirty="0">
                <a:latin typeface="Calibri"/>
                <a:cs typeface="Calibri"/>
              </a:rPr>
              <a:t>in</a:t>
            </a:r>
            <a:r>
              <a:rPr sz="2600" spc="10" dirty="0">
                <a:latin typeface="Calibri"/>
                <a:cs typeface="Calibri"/>
              </a:rPr>
              <a:t> </a:t>
            </a:r>
            <a:r>
              <a:rPr sz="2600" dirty="0">
                <a:latin typeface="Calibri"/>
                <a:cs typeface="Calibri"/>
              </a:rPr>
              <a:t>which</a:t>
            </a:r>
            <a:r>
              <a:rPr sz="2600" spc="5" dirty="0">
                <a:latin typeface="Calibri"/>
                <a:cs typeface="Calibri"/>
              </a:rPr>
              <a:t> </a:t>
            </a:r>
            <a:r>
              <a:rPr sz="2600" spc="-10" dirty="0">
                <a:latin typeface="Calibri"/>
                <a:cs typeface="Calibri"/>
              </a:rPr>
              <a:t>they </a:t>
            </a:r>
            <a:r>
              <a:rPr sz="2600" spc="-575" dirty="0">
                <a:latin typeface="Calibri"/>
                <a:cs typeface="Calibri"/>
              </a:rPr>
              <a:t> </a:t>
            </a:r>
            <a:r>
              <a:rPr sz="2600" spc="-5" dirty="0">
                <a:latin typeface="Calibri"/>
                <a:cs typeface="Calibri"/>
              </a:rPr>
              <a:t>bring </a:t>
            </a:r>
            <a:r>
              <a:rPr sz="2600" dirty="0">
                <a:latin typeface="Calibri"/>
                <a:cs typeface="Calibri"/>
              </a:rPr>
              <a:t>their</a:t>
            </a:r>
            <a:r>
              <a:rPr sz="2600" spc="5" dirty="0">
                <a:latin typeface="Calibri"/>
                <a:cs typeface="Calibri"/>
              </a:rPr>
              <a:t> </a:t>
            </a:r>
            <a:r>
              <a:rPr sz="2600" spc="-15" dirty="0">
                <a:latin typeface="Calibri"/>
                <a:cs typeface="Calibri"/>
              </a:rPr>
              <a:t>personal</a:t>
            </a:r>
            <a:r>
              <a:rPr sz="2600" dirty="0">
                <a:latin typeface="Calibri"/>
                <a:cs typeface="Calibri"/>
              </a:rPr>
              <a:t> </a:t>
            </a:r>
            <a:r>
              <a:rPr sz="2600" spc="-10" dirty="0">
                <a:latin typeface="Calibri"/>
                <a:cs typeface="Calibri"/>
              </a:rPr>
              <a:t>expertise</a:t>
            </a:r>
            <a:r>
              <a:rPr sz="2600" spc="-5" dirty="0">
                <a:latin typeface="Calibri"/>
                <a:cs typeface="Calibri"/>
              </a:rPr>
              <a:t> and</a:t>
            </a:r>
            <a:r>
              <a:rPr sz="2600" dirty="0">
                <a:latin typeface="Calibri"/>
                <a:cs typeface="Calibri"/>
              </a:rPr>
              <a:t> </a:t>
            </a:r>
            <a:r>
              <a:rPr sz="2600" spc="-15" dirty="0">
                <a:latin typeface="Calibri"/>
                <a:cs typeface="Calibri"/>
              </a:rPr>
              <a:t>perspective</a:t>
            </a:r>
            <a:r>
              <a:rPr sz="2600" spc="-5" dirty="0">
                <a:latin typeface="Calibri"/>
                <a:cs typeface="Calibri"/>
              </a:rPr>
              <a:t> </a:t>
            </a:r>
            <a:r>
              <a:rPr sz="2600" spc="-15" dirty="0">
                <a:latin typeface="Calibri"/>
                <a:cs typeface="Calibri"/>
              </a:rPr>
              <a:t>to</a:t>
            </a:r>
            <a:r>
              <a:rPr sz="2600" spc="10" dirty="0">
                <a:latin typeface="Calibri"/>
                <a:cs typeface="Calibri"/>
              </a:rPr>
              <a:t> </a:t>
            </a:r>
            <a:r>
              <a:rPr sz="2600" spc="-5" dirty="0">
                <a:latin typeface="Calibri"/>
                <a:cs typeface="Calibri"/>
              </a:rPr>
              <a:t>the </a:t>
            </a:r>
            <a:r>
              <a:rPr sz="2600" spc="-10" dirty="0">
                <a:latin typeface="Calibri"/>
                <a:cs typeface="Calibri"/>
              </a:rPr>
              <a:t>resolution</a:t>
            </a:r>
            <a:r>
              <a:rPr sz="2600" spc="25" dirty="0">
                <a:latin typeface="Calibri"/>
                <a:cs typeface="Calibri"/>
              </a:rPr>
              <a:t> </a:t>
            </a:r>
            <a:r>
              <a:rPr sz="2600" spc="-5" dirty="0">
                <a:latin typeface="Calibri"/>
                <a:cs typeface="Calibri"/>
              </a:rPr>
              <a:t>of</a:t>
            </a:r>
            <a:r>
              <a:rPr sz="2600" dirty="0">
                <a:latin typeface="Calibri"/>
                <a:cs typeface="Calibri"/>
              </a:rPr>
              <a:t> </a:t>
            </a:r>
            <a:r>
              <a:rPr sz="2600" spc="-5" dirty="0">
                <a:latin typeface="Calibri"/>
                <a:cs typeface="Calibri"/>
              </a:rPr>
              <a:t>design </a:t>
            </a:r>
            <a:r>
              <a:rPr sz="2600" dirty="0">
                <a:latin typeface="Calibri"/>
                <a:cs typeface="Calibri"/>
              </a:rPr>
              <a:t> </a:t>
            </a:r>
            <a:r>
              <a:rPr sz="2600" spc="-5" dirty="0">
                <a:latin typeface="Calibri"/>
                <a:cs typeface="Calibri"/>
              </a:rPr>
              <a:t>issues.</a:t>
            </a:r>
            <a:endParaRPr sz="2600">
              <a:latin typeface="Calibri"/>
              <a:cs typeface="Calibri"/>
            </a:endParaRPr>
          </a:p>
          <a:p>
            <a:pPr marL="241300" indent="-228600">
              <a:lnSpc>
                <a:spcPct val="100000"/>
              </a:lnSpc>
              <a:spcBef>
                <a:spcPts val="380"/>
              </a:spcBef>
              <a:buFont typeface="Arial MT"/>
              <a:buChar char="•"/>
              <a:tabLst>
                <a:tab pos="241300" algn="l"/>
              </a:tabLst>
            </a:pPr>
            <a:r>
              <a:rPr sz="2600" spc="-10" dirty="0">
                <a:latin typeface="Calibri"/>
                <a:cs typeface="Calibri"/>
              </a:rPr>
              <a:t>Simple</a:t>
            </a:r>
            <a:r>
              <a:rPr sz="2600" dirty="0">
                <a:latin typeface="Calibri"/>
                <a:cs typeface="Calibri"/>
              </a:rPr>
              <a:t> </a:t>
            </a:r>
            <a:r>
              <a:rPr sz="2600" spc="-5" dirty="0">
                <a:latin typeface="Calibri"/>
                <a:cs typeface="Calibri"/>
              </a:rPr>
              <a:t>and</a:t>
            </a:r>
            <a:r>
              <a:rPr sz="2600" spc="25" dirty="0">
                <a:latin typeface="Calibri"/>
                <a:cs typeface="Calibri"/>
              </a:rPr>
              <a:t> </a:t>
            </a:r>
            <a:r>
              <a:rPr sz="2600" spc="-10" dirty="0">
                <a:latin typeface="Calibri"/>
                <a:cs typeface="Calibri"/>
              </a:rPr>
              <a:t>non-intrusive</a:t>
            </a:r>
            <a:r>
              <a:rPr sz="2600" dirty="0">
                <a:latin typeface="Calibri"/>
                <a:cs typeface="Calibri"/>
              </a:rPr>
              <a:t> </a:t>
            </a:r>
            <a:r>
              <a:rPr sz="2600" spc="-5" dirty="0">
                <a:latin typeface="Calibri"/>
                <a:cs typeface="Calibri"/>
              </a:rPr>
              <a:t>method</a:t>
            </a:r>
            <a:r>
              <a:rPr sz="2600" spc="10" dirty="0">
                <a:latin typeface="Calibri"/>
                <a:cs typeface="Calibri"/>
              </a:rPr>
              <a:t> </a:t>
            </a:r>
            <a:r>
              <a:rPr sz="2600" spc="-10" dirty="0">
                <a:latin typeface="Calibri"/>
                <a:cs typeface="Calibri"/>
              </a:rPr>
              <a:t>that</a:t>
            </a:r>
            <a:r>
              <a:rPr sz="2600" spc="15" dirty="0">
                <a:latin typeface="Calibri"/>
                <a:cs typeface="Calibri"/>
              </a:rPr>
              <a:t> </a:t>
            </a:r>
            <a:r>
              <a:rPr sz="2600" spc="-10" dirty="0">
                <a:latin typeface="Calibri"/>
                <a:cs typeface="Calibri"/>
              </a:rPr>
              <a:t>provides</a:t>
            </a:r>
            <a:r>
              <a:rPr sz="2600" spc="5" dirty="0">
                <a:latin typeface="Calibri"/>
                <a:cs typeface="Calibri"/>
              </a:rPr>
              <a:t> </a:t>
            </a:r>
            <a:r>
              <a:rPr sz="2600" spc="-5" dirty="0">
                <a:latin typeface="Calibri"/>
                <a:cs typeface="Calibri"/>
              </a:rPr>
              <a:t>a</a:t>
            </a:r>
            <a:r>
              <a:rPr sz="2600" spc="5" dirty="0">
                <a:latin typeface="Calibri"/>
                <a:cs typeface="Calibri"/>
              </a:rPr>
              <a:t> </a:t>
            </a:r>
            <a:r>
              <a:rPr sz="2600" spc="-15" dirty="0">
                <a:latin typeface="Calibri"/>
                <a:cs typeface="Calibri"/>
              </a:rPr>
              <a:t>framework</a:t>
            </a:r>
            <a:r>
              <a:rPr sz="2600" spc="40" dirty="0">
                <a:latin typeface="Calibri"/>
                <a:cs typeface="Calibri"/>
              </a:rPr>
              <a:t> </a:t>
            </a:r>
            <a:r>
              <a:rPr sz="2600" spc="-25" dirty="0">
                <a:latin typeface="Calibri"/>
                <a:cs typeface="Calibri"/>
              </a:rPr>
              <a:t>for</a:t>
            </a:r>
            <a:endParaRPr sz="2600">
              <a:latin typeface="Calibri"/>
              <a:cs typeface="Calibri"/>
            </a:endParaRPr>
          </a:p>
          <a:p>
            <a:pPr marL="241300" indent="-228600">
              <a:lnSpc>
                <a:spcPct val="100000"/>
              </a:lnSpc>
              <a:spcBef>
                <a:spcPts val="370"/>
              </a:spcBef>
              <a:buFont typeface="Arial MT"/>
              <a:buChar char="•"/>
              <a:tabLst>
                <a:tab pos="241300" algn="l"/>
              </a:tabLst>
            </a:pPr>
            <a:r>
              <a:rPr sz="2600" spc="-10" dirty="0">
                <a:latin typeface="Calibri"/>
                <a:cs typeface="Calibri"/>
              </a:rPr>
              <a:t>resolving</a:t>
            </a:r>
            <a:r>
              <a:rPr sz="2600" spc="-5" dirty="0">
                <a:latin typeface="Calibri"/>
                <a:cs typeface="Calibri"/>
              </a:rPr>
              <a:t> issues</a:t>
            </a:r>
            <a:endParaRPr sz="2600">
              <a:latin typeface="Calibri"/>
              <a:cs typeface="Calibri"/>
            </a:endParaRPr>
          </a:p>
          <a:p>
            <a:pPr marL="241300" indent="-228600">
              <a:lnSpc>
                <a:spcPct val="100000"/>
              </a:lnSpc>
              <a:spcBef>
                <a:spcPts val="380"/>
              </a:spcBef>
              <a:buFont typeface="Arial MT"/>
              <a:buChar char="•"/>
              <a:tabLst>
                <a:tab pos="241300" algn="l"/>
              </a:tabLst>
            </a:pPr>
            <a:r>
              <a:rPr sz="2600" spc="-10" dirty="0">
                <a:latin typeface="Calibri"/>
                <a:cs typeface="Calibri"/>
              </a:rPr>
              <a:t>gathering</a:t>
            </a:r>
            <a:r>
              <a:rPr sz="2600" spc="5" dirty="0">
                <a:latin typeface="Calibri"/>
                <a:cs typeface="Calibri"/>
              </a:rPr>
              <a:t> </a:t>
            </a:r>
            <a:r>
              <a:rPr sz="2600" spc="-15" dirty="0">
                <a:latin typeface="Calibri"/>
                <a:cs typeface="Calibri"/>
              </a:rPr>
              <a:t>reqs</a:t>
            </a:r>
            <a:r>
              <a:rPr sz="2600" spc="-5" dirty="0">
                <a:latin typeface="Calibri"/>
                <a:cs typeface="Calibri"/>
              </a:rPr>
              <a:t> while</a:t>
            </a:r>
            <a:r>
              <a:rPr sz="2600" dirty="0">
                <a:latin typeface="Calibri"/>
                <a:cs typeface="Calibri"/>
              </a:rPr>
              <a:t> </a:t>
            </a:r>
            <a:r>
              <a:rPr sz="2600" spc="-10" dirty="0">
                <a:latin typeface="Calibri"/>
                <a:cs typeface="Calibri"/>
              </a:rPr>
              <a:t>tracking</a:t>
            </a:r>
            <a:r>
              <a:rPr sz="2600" spc="25" dirty="0">
                <a:latin typeface="Calibri"/>
                <a:cs typeface="Calibri"/>
              </a:rPr>
              <a:t> </a:t>
            </a:r>
            <a:r>
              <a:rPr sz="2600" spc="-5" dirty="0">
                <a:latin typeface="Calibri"/>
                <a:cs typeface="Calibri"/>
              </a:rPr>
              <a:t>pending</a:t>
            </a:r>
            <a:r>
              <a:rPr sz="2600" spc="-15" dirty="0">
                <a:latin typeface="Calibri"/>
                <a:cs typeface="Calibri"/>
              </a:rPr>
              <a:t> </a:t>
            </a:r>
            <a:r>
              <a:rPr sz="2600" spc="-5" dirty="0">
                <a:latin typeface="Calibri"/>
                <a:cs typeface="Calibri"/>
              </a:rPr>
              <a:t>issues</a:t>
            </a:r>
            <a:endParaRPr sz="2600">
              <a:latin typeface="Calibri"/>
              <a:cs typeface="Calibri"/>
            </a:endParaRPr>
          </a:p>
          <a:p>
            <a:pPr marL="241300" indent="-228600">
              <a:lnSpc>
                <a:spcPct val="100000"/>
              </a:lnSpc>
              <a:spcBef>
                <a:spcPts val="375"/>
              </a:spcBef>
              <a:buFont typeface="Arial MT"/>
              <a:buChar char="•"/>
              <a:tabLst>
                <a:tab pos="241300" algn="l"/>
              </a:tabLst>
            </a:pPr>
            <a:r>
              <a:rPr sz="2600" spc="-10" dirty="0">
                <a:latin typeface="Calibri"/>
                <a:cs typeface="Calibri"/>
              </a:rPr>
              <a:t>Documenting</a:t>
            </a:r>
            <a:r>
              <a:rPr sz="2600" dirty="0">
                <a:latin typeface="Calibri"/>
                <a:cs typeface="Calibri"/>
              </a:rPr>
              <a:t> the</a:t>
            </a:r>
            <a:r>
              <a:rPr sz="2600" spc="5" dirty="0">
                <a:latin typeface="Calibri"/>
                <a:cs typeface="Calibri"/>
              </a:rPr>
              <a:t> </a:t>
            </a:r>
            <a:r>
              <a:rPr sz="2600" spc="-10" dirty="0">
                <a:latin typeface="Calibri"/>
                <a:cs typeface="Calibri"/>
              </a:rPr>
              <a:t>rationale</a:t>
            </a:r>
            <a:r>
              <a:rPr sz="2600" spc="25" dirty="0">
                <a:latin typeface="Calibri"/>
                <a:cs typeface="Calibri"/>
              </a:rPr>
              <a:t> </a:t>
            </a:r>
            <a:r>
              <a:rPr sz="2600" spc="-10" dirty="0">
                <a:latin typeface="Calibri"/>
                <a:cs typeface="Calibri"/>
              </a:rPr>
              <a:t>behind </a:t>
            </a:r>
            <a:r>
              <a:rPr sz="2600" spc="-5" dirty="0">
                <a:latin typeface="Calibri"/>
                <a:cs typeface="Calibri"/>
              </a:rPr>
              <a:t>the</a:t>
            </a:r>
            <a:r>
              <a:rPr sz="2600" dirty="0">
                <a:latin typeface="Calibri"/>
                <a:cs typeface="Calibri"/>
              </a:rPr>
              <a:t> </a:t>
            </a:r>
            <a:r>
              <a:rPr sz="2600" spc="-15" dirty="0">
                <a:latin typeface="Calibri"/>
                <a:cs typeface="Calibri"/>
              </a:rPr>
              <a:t>requirements</a:t>
            </a:r>
            <a:endParaRPr sz="2600">
              <a:latin typeface="Calibri"/>
              <a:cs typeface="Calibri"/>
            </a:endParaRPr>
          </a:p>
          <a:p>
            <a:pPr marL="241300" indent="-228600">
              <a:lnSpc>
                <a:spcPct val="100000"/>
              </a:lnSpc>
              <a:spcBef>
                <a:spcPts val="375"/>
              </a:spcBef>
              <a:buFont typeface="Arial MT"/>
              <a:buChar char="•"/>
              <a:tabLst>
                <a:tab pos="241300" algn="l"/>
              </a:tabLst>
            </a:pPr>
            <a:r>
              <a:rPr sz="2600" spc="-5" dirty="0">
                <a:latin typeface="Calibri"/>
                <a:cs typeface="Calibri"/>
              </a:rPr>
              <a:t>IBIS enables </a:t>
            </a:r>
            <a:r>
              <a:rPr sz="2600" spc="-10" dirty="0">
                <a:latin typeface="Calibri"/>
                <a:cs typeface="Calibri"/>
              </a:rPr>
              <a:t>capturing</a:t>
            </a:r>
            <a:r>
              <a:rPr sz="2600" spc="25" dirty="0">
                <a:latin typeface="Calibri"/>
                <a:cs typeface="Calibri"/>
              </a:rPr>
              <a:t> </a:t>
            </a:r>
            <a:r>
              <a:rPr sz="2600" spc="-5" dirty="0">
                <a:latin typeface="Calibri"/>
                <a:cs typeface="Calibri"/>
              </a:rPr>
              <a:t>dialog</a:t>
            </a:r>
            <a:r>
              <a:rPr sz="2600" spc="10" dirty="0">
                <a:latin typeface="Calibri"/>
                <a:cs typeface="Calibri"/>
              </a:rPr>
              <a:t> </a:t>
            </a:r>
            <a:r>
              <a:rPr sz="2600" spc="-15" dirty="0">
                <a:latin typeface="Calibri"/>
                <a:cs typeface="Calibri"/>
              </a:rPr>
              <a:t>information</a:t>
            </a:r>
            <a:r>
              <a:rPr sz="2600" spc="30" dirty="0">
                <a:latin typeface="Calibri"/>
                <a:cs typeface="Calibri"/>
              </a:rPr>
              <a:t> </a:t>
            </a:r>
            <a:r>
              <a:rPr sz="2600" spc="-5" dirty="0">
                <a:latin typeface="Calibri"/>
                <a:cs typeface="Calibri"/>
              </a:rPr>
              <a:t>in</a:t>
            </a:r>
            <a:r>
              <a:rPr sz="2600" spc="5" dirty="0">
                <a:latin typeface="Calibri"/>
                <a:cs typeface="Calibri"/>
              </a:rPr>
              <a:t> </a:t>
            </a:r>
            <a:r>
              <a:rPr sz="2600" spc="-5" dirty="0">
                <a:latin typeface="Calibri"/>
                <a:cs typeface="Calibri"/>
              </a:rPr>
              <a:t>a </a:t>
            </a:r>
            <a:r>
              <a:rPr sz="2600" spc="-15" dirty="0">
                <a:latin typeface="Calibri"/>
                <a:cs typeface="Calibri"/>
              </a:rPr>
              <a:t>consistent</a:t>
            </a:r>
            <a:r>
              <a:rPr sz="2600" spc="10" dirty="0">
                <a:latin typeface="Calibri"/>
                <a:cs typeface="Calibri"/>
              </a:rPr>
              <a:t> </a:t>
            </a:r>
            <a:r>
              <a:rPr sz="2600" spc="-65" dirty="0">
                <a:latin typeface="Calibri"/>
                <a:cs typeface="Calibri"/>
              </a:rPr>
              <a:t>way.</a:t>
            </a:r>
            <a:endParaRPr sz="2600">
              <a:latin typeface="Calibri"/>
              <a:cs typeface="Calibri"/>
            </a:endParaRPr>
          </a:p>
          <a:p>
            <a:pPr marL="241300" indent="-228600">
              <a:lnSpc>
                <a:spcPct val="100000"/>
              </a:lnSpc>
              <a:spcBef>
                <a:spcPts val="380"/>
              </a:spcBef>
              <a:buFont typeface="Arial MT"/>
              <a:buChar char="•"/>
              <a:tabLst>
                <a:tab pos="241300" algn="l"/>
              </a:tabLst>
            </a:pPr>
            <a:r>
              <a:rPr sz="2600" spc="-5" dirty="0">
                <a:latin typeface="Calibri"/>
                <a:cs typeface="Calibri"/>
              </a:rPr>
              <a:t>In</a:t>
            </a:r>
            <a:r>
              <a:rPr sz="2600" dirty="0">
                <a:latin typeface="Calibri"/>
                <a:cs typeface="Calibri"/>
              </a:rPr>
              <a:t> </a:t>
            </a:r>
            <a:r>
              <a:rPr sz="2600" spc="-5" dirty="0">
                <a:latin typeface="Calibri"/>
                <a:cs typeface="Calibri"/>
              </a:rPr>
              <a:t>IBIS,</a:t>
            </a:r>
            <a:r>
              <a:rPr sz="2600" dirty="0">
                <a:latin typeface="Calibri"/>
                <a:cs typeface="Calibri"/>
              </a:rPr>
              <a:t> </a:t>
            </a:r>
            <a:r>
              <a:rPr sz="2600" spc="-5" dirty="0">
                <a:latin typeface="Calibri"/>
                <a:cs typeface="Calibri"/>
              </a:rPr>
              <a:t>ideas</a:t>
            </a:r>
            <a:r>
              <a:rPr sz="2600" spc="5" dirty="0">
                <a:latin typeface="Calibri"/>
                <a:cs typeface="Calibri"/>
              </a:rPr>
              <a:t> </a:t>
            </a:r>
            <a:r>
              <a:rPr sz="2600" spc="-20" dirty="0">
                <a:latin typeface="Calibri"/>
                <a:cs typeface="Calibri"/>
              </a:rPr>
              <a:t>are</a:t>
            </a:r>
            <a:r>
              <a:rPr sz="2600" spc="15" dirty="0">
                <a:latin typeface="Calibri"/>
                <a:cs typeface="Calibri"/>
              </a:rPr>
              <a:t> </a:t>
            </a:r>
            <a:r>
              <a:rPr sz="2600" spc="-20" dirty="0">
                <a:latin typeface="Calibri"/>
                <a:cs typeface="Calibri"/>
              </a:rPr>
              <a:t>related</a:t>
            </a:r>
            <a:r>
              <a:rPr sz="2600" spc="25" dirty="0">
                <a:latin typeface="Calibri"/>
                <a:cs typeface="Calibri"/>
              </a:rPr>
              <a:t> </a:t>
            </a:r>
            <a:r>
              <a:rPr sz="2600" spc="-15" dirty="0">
                <a:latin typeface="Calibri"/>
                <a:cs typeface="Calibri"/>
              </a:rPr>
              <a:t>to</a:t>
            </a:r>
            <a:r>
              <a:rPr sz="2600" dirty="0">
                <a:latin typeface="Calibri"/>
                <a:cs typeface="Calibri"/>
              </a:rPr>
              <a:t> </a:t>
            </a:r>
            <a:r>
              <a:rPr sz="2600" spc="-10" dirty="0">
                <a:latin typeface="Calibri"/>
                <a:cs typeface="Calibri"/>
              </a:rPr>
              <a:t>questions</a:t>
            </a:r>
            <a:r>
              <a:rPr sz="2600" dirty="0">
                <a:latin typeface="Calibri"/>
                <a:cs typeface="Calibri"/>
              </a:rPr>
              <a:t> </a:t>
            </a:r>
            <a:r>
              <a:rPr sz="2600" spc="-10" dirty="0">
                <a:latin typeface="Calibri"/>
                <a:cs typeface="Calibri"/>
              </a:rPr>
              <a:t>(issues)</a:t>
            </a:r>
            <a:endParaRPr sz="26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93239"/>
            <a:ext cx="9879965" cy="403097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15" dirty="0">
                <a:latin typeface="Calibri"/>
                <a:cs typeface="Calibri"/>
              </a:rPr>
              <a:t>Strong</a:t>
            </a:r>
            <a:r>
              <a:rPr sz="2800" spc="-5" dirty="0">
                <a:latin typeface="Calibri"/>
                <a:cs typeface="Calibri"/>
              </a:rPr>
              <a:t> </a:t>
            </a:r>
            <a:r>
              <a:rPr sz="2800" dirty="0">
                <a:latin typeface="Calibri"/>
                <a:cs typeface="Calibri"/>
              </a:rPr>
              <a:t>emphasis</a:t>
            </a:r>
            <a:r>
              <a:rPr sz="2800" spc="5" dirty="0">
                <a:latin typeface="Calibri"/>
                <a:cs typeface="Calibri"/>
              </a:rPr>
              <a:t> </a:t>
            </a:r>
            <a:r>
              <a:rPr sz="2800" spc="-5" dirty="0">
                <a:latin typeface="Calibri"/>
                <a:cs typeface="Calibri"/>
              </a:rPr>
              <a:t>on</a:t>
            </a:r>
            <a:r>
              <a:rPr sz="2800" dirty="0">
                <a:latin typeface="Calibri"/>
                <a:cs typeface="Calibri"/>
              </a:rPr>
              <a:t> </a:t>
            </a:r>
            <a:r>
              <a:rPr sz="2800" spc="-5" dirty="0">
                <a:latin typeface="Calibri"/>
                <a:cs typeface="Calibri"/>
              </a:rPr>
              <a:t>finding </a:t>
            </a:r>
            <a:r>
              <a:rPr sz="2800" dirty="0">
                <a:latin typeface="Calibri"/>
                <a:cs typeface="Calibri"/>
              </a:rPr>
              <a:t>the</a:t>
            </a:r>
            <a:r>
              <a:rPr sz="2800" spc="-5" dirty="0">
                <a:latin typeface="Calibri"/>
                <a:cs typeface="Calibri"/>
              </a:rPr>
              <a:t> </a:t>
            </a:r>
            <a:r>
              <a:rPr sz="2800" spc="-15" dirty="0">
                <a:latin typeface="Calibri"/>
                <a:cs typeface="Calibri"/>
              </a:rPr>
              <a:t>rationale </a:t>
            </a:r>
            <a:r>
              <a:rPr sz="2800" spc="-5" dirty="0">
                <a:latin typeface="Calibri"/>
                <a:cs typeface="Calibri"/>
              </a:rPr>
              <a:t>behind</a:t>
            </a:r>
            <a:r>
              <a:rPr sz="2800" spc="10" dirty="0">
                <a:latin typeface="Calibri"/>
                <a:cs typeface="Calibri"/>
              </a:rPr>
              <a:t> </a:t>
            </a:r>
            <a:r>
              <a:rPr sz="2800" dirty="0">
                <a:latin typeface="Calibri"/>
                <a:cs typeface="Calibri"/>
              </a:rPr>
              <a:t>the </a:t>
            </a:r>
            <a:r>
              <a:rPr sz="2800" spc="-10" dirty="0">
                <a:latin typeface="Calibri"/>
                <a:cs typeface="Calibri"/>
              </a:rPr>
              <a:t>requirements.</a:t>
            </a:r>
            <a:endParaRPr sz="2800">
              <a:latin typeface="Calibri"/>
              <a:cs typeface="Calibri"/>
            </a:endParaRPr>
          </a:p>
          <a:p>
            <a:pPr>
              <a:lnSpc>
                <a:spcPct val="100000"/>
              </a:lnSpc>
              <a:spcBef>
                <a:spcPts val="50"/>
              </a:spcBef>
              <a:buFont typeface="Arial MT"/>
              <a:buChar char="•"/>
            </a:pPr>
            <a:endParaRPr sz="3800">
              <a:latin typeface="Calibri"/>
              <a:cs typeface="Calibri"/>
            </a:endParaRPr>
          </a:p>
          <a:p>
            <a:pPr marL="241300" indent="-228600">
              <a:lnSpc>
                <a:spcPct val="100000"/>
              </a:lnSpc>
              <a:buFont typeface="Arial MT"/>
              <a:buChar char="•"/>
              <a:tabLst>
                <a:tab pos="241300" algn="l"/>
              </a:tabLst>
            </a:pPr>
            <a:r>
              <a:rPr sz="2800" spc="-15" dirty="0">
                <a:latin typeface="Calibri"/>
                <a:cs typeface="Calibri"/>
              </a:rPr>
              <a:t>Framework</a:t>
            </a:r>
            <a:r>
              <a:rPr sz="2800" spc="-55" dirty="0">
                <a:latin typeface="Calibri"/>
                <a:cs typeface="Calibri"/>
              </a:rPr>
              <a:t> </a:t>
            </a:r>
            <a:r>
              <a:rPr sz="2800" spc="-5" dirty="0">
                <a:latin typeface="Calibri"/>
                <a:cs typeface="Calibri"/>
              </a:rPr>
              <a:t>includes:</a:t>
            </a:r>
            <a:endParaRPr sz="2800">
              <a:latin typeface="Calibri"/>
              <a:cs typeface="Calibri"/>
            </a:endParaRPr>
          </a:p>
          <a:p>
            <a:pPr>
              <a:lnSpc>
                <a:spcPct val="100000"/>
              </a:lnSpc>
              <a:buFont typeface="Arial MT"/>
              <a:buChar char="•"/>
            </a:pPr>
            <a:endParaRPr sz="3200">
              <a:latin typeface="Calibri"/>
              <a:cs typeface="Calibri"/>
            </a:endParaRPr>
          </a:p>
          <a:p>
            <a:pPr>
              <a:lnSpc>
                <a:spcPct val="100000"/>
              </a:lnSpc>
              <a:spcBef>
                <a:spcPts val="45"/>
              </a:spcBef>
              <a:buFont typeface="Arial MT"/>
              <a:buChar char="•"/>
            </a:pPr>
            <a:endParaRPr sz="3900">
              <a:latin typeface="Calibri"/>
              <a:cs typeface="Calibri"/>
            </a:endParaRPr>
          </a:p>
          <a:p>
            <a:pPr marL="241300" indent="-228600">
              <a:lnSpc>
                <a:spcPct val="100000"/>
              </a:lnSpc>
              <a:buFont typeface="Arial MT"/>
              <a:buChar char="•"/>
              <a:tabLst>
                <a:tab pos="241300" algn="l"/>
              </a:tabLst>
            </a:pPr>
            <a:r>
              <a:rPr sz="2800" spc="-5" dirty="0">
                <a:latin typeface="Calibri"/>
                <a:cs typeface="Calibri"/>
              </a:rPr>
              <a:t>Question</a:t>
            </a:r>
            <a:r>
              <a:rPr sz="2800" spc="-35" dirty="0">
                <a:latin typeface="Calibri"/>
                <a:cs typeface="Calibri"/>
              </a:rPr>
              <a:t> </a:t>
            </a:r>
            <a:r>
              <a:rPr sz="2800" spc="-5" dirty="0">
                <a:latin typeface="Calibri"/>
                <a:cs typeface="Calibri"/>
              </a:rPr>
              <a:t>(issues)</a:t>
            </a:r>
            <a:endParaRPr sz="2800">
              <a:latin typeface="Calibri"/>
              <a:cs typeface="Calibri"/>
            </a:endParaRPr>
          </a:p>
          <a:p>
            <a:pPr marL="241300" indent="-228600">
              <a:lnSpc>
                <a:spcPct val="100000"/>
              </a:lnSpc>
              <a:spcBef>
                <a:spcPts val="665"/>
              </a:spcBef>
              <a:buFont typeface="Arial MT"/>
              <a:buChar char="•"/>
              <a:tabLst>
                <a:tab pos="241300" algn="l"/>
              </a:tabLst>
            </a:pPr>
            <a:r>
              <a:rPr sz="2800" dirty="0">
                <a:latin typeface="Calibri"/>
                <a:cs typeface="Calibri"/>
              </a:rPr>
              <a:t>Ideas</a:t>
            </a:r>
            <a:r>
              <a:rPr sz="2800" spc="-50" dirty="0">
                <a:latin typeface="Calibri"/>
                <a:cs typeface="Calibri"/>
              </a:rPr>
              <a:t> </a:t>
            </a:r>
            <a:r>
              <a:rPr sz="2800" spc="-5" dirty="0">
                <a:latin typeface="Calibri"/>
                <a:cs typeface="Calibri"/>
              </a:rPr>
              <a:t>(position)</a:t>
            </a:r>
            <a:endParaRPr sz="2800">
              <a:latin typeface="Calibri"/>
              <a:cs typeface="Calibri"/>
            </a:endParaRPr>
          </a:p>
          <a:p>
            <a:pPr marL="241300" indent="-228600">
              <a:lnSpc>
                <a:spcPct val="100000"/>
              </a:lnSpc>
              <a:spcBef>
                <a:spcPts val="670"/>
              </a:spcBef>
              <a:buFont typeface="Arial MT"/>
              <a:buChar char="•"/>
              <a:tabLst>
                <a:tab pos="241300" algn="l"/>
              </a:tabLst>
            </a:pPr>
            <a:r>
              <a:rPr sz="2800" spc="-10" dirty="0">
                <a:latin typeface="Calibri"/>
                <a:cs typeface="Calibri"/>
              </a:rPr>
              <a:t>Argument </a:t>
            </a:r>
            <a:r>
              <a:rPr sz="2800" spc="-5" dirty="0">
                <a:latin typeface="Calibri"/>
                <a:cs typeface="Calibri"/>
              </a:rPr>
              <a:t>(justification)</a:t>
            </a:r>
            <a:endParaRPr sz="28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E2A6-0442-4A7F-C01C-51EE0F485F2F}"/>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46BE2C99-459A-6A65-D4B5-410C53B5EE25}"/>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BE1C1C71-F4F6-F5CE-DE31-A04973C7A935}"/>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A2F1B379-CFB4-A445-B2E5-02A288CB1697}"/>
              </a:ext>
            </a:extLst>
          </p:cNvPr>
          <p:cNvSpPr/>
          <p:nvPr/>
        </p:nvSpPr>
        <p:spPr>
          <a:xfrm>
            <a:off x="0" y="5286630"/>
            <a:ext cx="1273277" cy="1066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PK" dirty="0"/>
          </a:p>
        </p:txBody>
      </p:sp>
      <p:sp>
        <p:nvSpPr>
          <p:cNvPr id="7" name="Rectangle 6">
            <a:extLst>
              <a:ext uri="{FF2B5EF4-FFF2-40B4-BE49-F238E27FC236}">
                <a16:creationId xmlns:a16="http://schemas.microsoft.com/office/drawing/2014/main" id="{2861CEB9-5174-339F-37AC-CFCFC74D93AD}"/>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816487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09276"/>
            <a:ext cx="9726295" cy="3475990"/>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Lst>
            </a:pPr>
            <a:r>
              <a:rPr sz="2800" dirty="0">
                <a:latin typeface="Calibri"/>
                <a:cs typeface="Calibri"/>
              </a:rPr>
              <a:t>IBIS</a:t>
            </a:r>
            <a:r>
              <a:rPr sz="2800" spc="-20" dirty="0">
                <a:latin typeface="Calibri"/>
                <a:cs typeface="Calibri"/>
              </a:rPr>
              <a:t> </a:t>
            </a:r>
            <a:r>
              <a:rPr sz="2800" spc="-5" dirty="0">
                <a:latin typeface="Calibri"/>
                <a:cs typeface="Calibri"/>
              </a:rPr>
              <a:t>does</a:t>
            </a:r>
            <a:r>
              <a:rPr sz="2800" spc="-25" dirty="0">
                <a:latin typeface="Calibri"/>
                <a:cs typeface="Calibri"/>
              </a:rPr>
              <a:t> </a:t>
            </a:r>
            <a:r>
              <a:rPr sz="2800" spc="-5" dirty="0">
                <a:latin typeface="Calibri"/>
                <a:cs typeface="Calibri"/>
              </a:rPr>
              <a:t>not</a:t>
            </a:r>
            <a:r>
              <a:rPr sz="2800" spc="-15" dirty="0">
                <a:latin typeface="Calibri"/>
                <a:cs typeface="Calibri"/>
              </a:rPr>
              <a:t> </a:t>
            </a:r>
            <a:r>
              <a:rPr sz="2800" spc="-5" dirty="0">
                <a:latin typeface="Calibri"/>
                <a:cs typeface="Calibri"/>
              </a:rPr>
              <a:t>address</a:t>
            </a:r>
            <a:endParaRPr sz="2800">
              <a:latin typeface="Calibri"/>
              <a:cs typeface="Calibri"/>
            </a:endParaRPr>
          </a:p>
          <a:p>
            <a:pPr marL="527050" indent="-514350">
              <a:lnSpc>
                <a:spcPct val="100000"/>
              </a:lnSpc>
              <a:spcBef>
                <a:spcPts val="670"/>
              </a:spcBef>
              <a:buAutoNum type="arabicPeriod"/>
              <a:tabLst>
                <a:tab pos="526415" algn="l"/>
                <a:tab pos="527050" algn="l"/>
              </a:tabLst>
            </a:pPr>
            <a:r>
              <a:rPr sz="2800" spc="-10" dirty="0">
                <a:latin typeface="Calibri"/>
                <a:cs typeface="Calibri"/>
              </a:rPr>
              <a:t>Consistency</a:t>
            </a:r>
            <a:r>
              <a:rPr sz="2800" spc="-30" dirty="0">
                <a:latin typeface="Calibri"/>
                <a:cs typeface="Calibri"/>
              </a:rPr>
              <a:t> </a:t>
            </a:r>
            <a:r>
              <a:rPr sz="2800" spc="-10" dirty="0">
                <a:latin typeface="Calibri"/>
                <a:cs typeface="Calibri"/>
              </a:rPr>
              <a:t>problems</a:t>
            </a:r>
            <a:endParaRPr sz="2800">
              <a:latin typeface="Calibri"/>
              <a:cs typeface="Calibri"/>
            </a:endParaRPr>
          </a:p>
          <a:p>
            <a:pPr marL="527050" indent="-514350">
              <a:lnSpc>
                <a:spcPct val="100000"/>
              </a:lnSpc>
              <a:spcBef>
                <a:spcPts val="660"/>
              </a:spcBef>
              <a:buAutoNum type="arabicPeriod"/>
              <a:tabLst>
                <a:tab pos="526415" algn="l"/>
                <a:tab pos="527050" algn="l"/>
              </a:tabLst>
            </a:pPr>
            <a:r>
              <a:rPr sz="2800" spc="-5" dirty="0">
                <a:latin typeface="Calibri"/>
                <a:cs typeface="Calibri"/>
              </a:rPr>
              <a:t>Resolving</a:t>
            </a:r>
            <a:r>
              <a:rPr sz="2800" spc="-35" dirty="0">
                <a:latin typeface="Calibri"/>
                <a:cs typeface="Calibri"/>
              </a:rPr>
              <a:t> </a:t>
            </a:r>
            <a:r>
              <a:rPr sz="2800" spc="-10" dirty="0">
                <a:latin typeface="Calibri"/>
                <a:cs typeface="Calibri"/>
              </a:rPr>
              <a:t>conflicts</a:t>
            </a:r>
            <a:r>
              <a:rPr sz="2800" spc="-15" dirty="0">
                <a:latin typeface="Calibri"/>
                <a:cs typeface="Calibri"/>
              </a:rPr>
              <a:t> </a:t>
            </a:r>
            <a:r>
              <a:rPr sz="2800" dirty="0">
                <a:latin typeface="Calibri"/>
                <a:cs typeface="Calibri"/>
              </a:rPr>
              <a:t>&amp;</a:t>
            </a:r>
            <a:r>
              <a:rPr sz="2800" spc="-5" dirty="0">
                <a:latin typeface="Calibri"/>
                <a:cs typeface="Calibri"/>
              </a:rPr>
              <a:t> </a:t>
            </a:r>
            <a:r>
              <a:rPr sz="2800" spc="-10" dirty="0">
                <a:latin typeface="Calibri"/>
                <a:cs typeface="Calibri"/>
              </a:rPr>
              <a:t>consensus</a:t>
            </a:r>
            <a:endParaRPr sz="2800">
              <a:latin typeface="Calibri"/>
              <a:cs typeface="Calibri"/>
            </a:endParaRPr>
          </a:p>
          <a:p>
            <a:pPr marL="527050" indent="-514350">
              <a:lnSpc>
                <a:spcPct val="100000"/>
              </a:lnSpc>
              <a:spcBef>
                <a:spcPts val="665"/>
              </a:spcBef>
              <a:buAutoNum type="arabicPeriod"/>
              <a:tabLst>
                <a:tab pos="526415" algn="l"/>
                <a:tab pos="527050" algn="l"/>
              </a:tabLst>
            </a:pPr>
            <a:r>
              <a:rPr sz="2800" spc="-15" dirty="0">
                <a:latin typeface="Calibri"/>
                <a:cs typeface="Calibri"/>
              </a:rPr>
              <a:t>Representation</a:t>
            </a:r>
            <a:r>
              <a:rPr sz="2800" spc="-25" dirty="0">
                <a:latin typeface="Calibri"/>
                <a:cs typeface="Calibri"/>
              </a:rPr>
              <a:t> </a:t>
            </a:r>
            <a:r>
              <a:rPr sz="2800" spc="-5" dirty="0">
                <a:latin typeface="Calibri"/>
                <a:cs typeface="Calibri"/>
              </a:rPr>
              <a:t>does</a:t>
            </a:r>
            <a:r>
              <a:rPr sz="2800" dirty="0">
                <a:latin typeface="Calibri"/>
                <a:cs typeface="Calibri"/>
              </a:rPr>
              <a:t> </a:t>
            </a:r>
            <a:r>
              <a:rPr sz="2800" spc="-5" dirty="0">
                <a:latin typeface="Calibri"/>
                <a:cs typeface="Calibri"/>
              </a:rPr>
              <a:t>not</a:t>
            </a:r>
            <a:r>
              <a:rPr sz="2800" dirty="0">
                <a:latin typeface="Calibri"/>
                <a:cs typeface="Calibri"/>
              </a:rPr>
              <a:t> </a:t>
            </a:r>
            <a:r>
              <a:rPr sz="2800" spc="-5" dirty="0">
                <a:latin typeface="Calibri"/>
                <a:cs typeface="Calibri"/>
              </a:rPr>
              <a:t>depict</a:t>
            </a:r>
            <a:r>
              <a:rPr sz="2800" spc="5" dirty="0">
                <a:latin typeface="Calibri"/>
                <a:cs typeface="Calibri"/>
              </a:rPr>
              <a:t> </a:t>
            </a:r>
            <a:r>
              <a:rPr sz="2800" spc="-10" dirty="0">
                <a:latin typeface="Calibri"/>
                <a:cs typeface="Calibri"/>
              </a:rPr>
              <a:t>how</a:t>
            </a:r>
            <a:r>
              <a:rPr sz="2800" dirty="0">
                <a:latin typeface="Calibri"/>
                <a:cs typeface="Calibri"/>
              </a:rPr>
              <a:t> </a:t>
            </a:r>
            <a:r>
              <a:rPr sz="2800" spc="-5" dirty="0">
                <a:latin typeface="Calibri"/>
                <a:cs typeface="Calibri"/>
              </a:rPr>
              <a:t>old</a:t>
            </a:r>
            <a:r>
              <a:rPr sz="2800" spc="-10" dirty="0">
                <a:latin typeface="Calibri"/>
                <a:cs typeface="Calibri"/>
              </a:rPr>
              <a:t> </a:t>
            </a:r>
            <a:r>
              <a:rPr sz="2800" dirty="0">
                <a:latin typeface="Calibri"/>
                <a:cs typeface="Calibri"/>
              </a:rPr>
              <a:t>an issue is.</a:t>
            </a:r>
            <a:endParaRPr sz="2800">
              <a:latin typeface="Calibri"/>
              <a:cs typeface="Calibri"/>
            </a:endParaRPr>
          </a:p>
          <a:p>
            <a:pPr marL="527050" indent="-514350">
              <a:lnSpc>
                <a:spcPct val="100000"/>
              </a:lnSpc>
              <a:spcBef>
                <a:spcPts val="665"/>
              </a:spcBef>
              <a:buAutoNum type="arabicPeriod"/>
              <a:tabLst>
                <a:tab pos="526415" algn="l"/>
                <a:tab pos="527050" algn="l"/>
              </a:tabLst>
            </a:pPr>
            <a:r>
              <a:rPr sz="2800" spc="-5" dirty="0">
                <a:latin typeface="Calibri"/>
                <a:cs typeface="Calibri"/>
              </a:rPr>
              <a:t>Strict</a:t>
            </a:r>
            <a:r>
              <a:rPr sz="2800" spc="-25" dirty="0">
                <a:latin typeface="Calibri"/>
                <a:cs typeface="Calibri"/>
              </a:rPr>
              <a:t> </a:t>
            </a:r>
            <a:r>
              <a:rPr sz="2800" spc="-20" dirty="0">
                <a:latin typeface="Calibri"/>
                <a:cs typeface="Calibri"/>
              </a:rPr>
              <a:t>fomat</a:t>
            </a:r>
            <a:endParaRPr sz="2800">
              <a:latin typeface="Calibri"/>
              <a:cs typeface="Calibri"/>
            </a:endParaRPr>
          </a:p>
          <a:p>
            <a:pPr marL="241300" marR="5080" indent="-228600">
              <a:lnSpc>
                <a:spcPts val="3020"/>
              </a:lnSpc>
              <a:spcBef>
                <a:spcPts val="1045"/>
              </a:spcBef>
              <a:buFont typeface="Arial MT"/>
              <a:buChar char="•"/>
              <a:tabLst>
                <a:tab pos="241300" algn="l"/>
              </a:tabLst>
            </a:pPr>
            <a:r>
              <a:rPr sz="2800" spc="-5" dirty="0">
                <a:latin typeface="Calibri"/>
                <a:cs typeface="Calibri"/>
              </a:rPr>
              <a:t>Useful</a:t>
            </a:r>
            <a:r>
              <a:rPr sz="2800" spc="-10" dirty="0">
                <a:latin typeface="Calibri"/>
                <a:cs typeface="Calibri"/>
              </a:rPr>
              <a:t> </a:t>
            </a:r>
            <a:r>
              <a:rPr sz="2800" spc="-30" dirty="0">
                <a:latin typeface="Calibri"/>
                <a:cs typeface="Calibri"/>
              </a:rPr>
              <a:t>way</a:t>
            </a:r>
            <a:r>
              <a:rPr sz="2800" spc="-10" dirty="0">
                <a:latin typeface="Calibri"/>
                <a:cs typeface="Calibri"/>
              </a:rPr>
              <a:t> </a:t>
            </a:r>
            <a:r>
              <a:rPr sz="2800" spc="-5" dirty="0">
                <a:latin typeface="Calibri"/>
                <a:cs typeface="Calibri"/>
              </a:rPr>
              <a:t>of</a:t>
            </a:r>
            <a:r>
              <a:rPr sz="2800" spc="-10" dirty="0">
                <a:latin typeface="Calibri"/>
                <a:cs typeface="Calibri"/>
              </a:rPr>
              <a:t> </a:t>
            </a:r>
            <a:r>
              <a:rPr sz="2800" spc="-20" dirty="0">
                <a:latin typeface="Calibri"/>
                <a:cs typeface="Calibri"/>
              </a:rPr>
              <a:t>staying</a:t>
            </a:r>
            <a:r>
              <a:rPr sz="2800" spc="-10" dirty="0">
                <a:latin typeface="Calibri"/>
                <a:cs typeface="Calibri"/>
              </a:rPr>
              <a:t> </a:t>
            </a:r>
            <a:r>
              <a:rPr sz="2800" spc="-15" dirty="0">
                <a:latin typeface="Calibri"/>
                <a:cs typeface="Calibri"/>
              </a:rPr>
              <a:t>focused</a:t>
            </a:r>
            <a:r>
              <a:rPr sz="2800" spc="-5" dirty="0">
                <a:latin typeface="Calibri"/>
                <a:cs typeface="Calibri"/>
              </a:rPr>
              <a:t> </a:t>
            </a:r>
            <a:r>
              <a:rPr sz="2800" dirty="0">
                <a:latin typeface="Calibri"/>
                <a:cs typeface="Calibri"/>
              </a:rPr>
              <a:t>in</a:t>
            </a:r>
            <a:r>
              <a:rPr sz="2800" spc="-5" dirty="0">
                <a:latin typeface="Calibri"/>
                <a:cs typeface="Calibri"/>
              </a:rPr>
              <a:t> meetings</a:t>
            </a:r>
            <a:r>
              <a:rPr sz="2800" dirty="0">
                <a:latin typeface="Calibri"/>
                <a:cs typeface="Calibri"/>
              </a:rPr>
              <a:t> and </a:t>
            </a:r>
            <a:r>
              <a:rPr sz="2800" spc="-5" dirty="0">
                <a:latin typeface="Calibri"/>
                <a:cs typeface="Calibri"/>
              </a:rPr>
              <a:t>documenting </a:t>
            </a:r>
            <a:r>
              <a:rPr sz="2800" dirty="0">
                <a:latin typeface="Calibri"/>
                <a:cs typeface="Calibri"/>
              </a:rPr>
              <a:t>them </a:t>
            </a:r>
            <a:r>
              <a:rPr sz="2800" spc="-615" dirty="0">
                <a:latin typeface="Calibri"/>
                <a:cs typeface="Calibri"/>
              </a:rPr>
              <a:t> </a:t>
            </a:r>
            <a:r>
              <a:rPr sz="2800" spc="-15" dirty="0">
                <a:latin typeface="Calibri"/>
                <a:cs typeface="Calibri"/>
              </a:rPr>
              <a:t>consistently</a:t>
            </a:r>
            <a:endParaRPr sz="28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8863"/>
            <a:ext cx="9246870" cy="695960"/>
          </a:xfrm>
          <a:prstGeom prst="rect">
            <a:avLst/>
          </a:prstGeom>
        </p:spPr>
        <p:txBody>
          <a:bodyPr vert="horz" wrap="square" lIns="0" tIns="12065" rIns="0" bIns="0" rtlCol="0">
            <a:spAutoFit/>
          </a:bodyPr>
          <a:lstStyle/>
          <a:p>
            <a:pPr marL="12700">
              <a:lnSpc>
                <a:spcPct val="100000"/>
              </a:lnSpc>
              <a:spcBef>
                <a:spcPts val="95"/>
              </a:spcBef>
            </a:pPr>
            <a:r>
              <a:rPr spc="-50" dirty="0"/>
              <a:t>Feature-Oriented</a:t>
            </a:r>
            <a:r>
              <a:rPr spc="-90" dirty="0"/>
              <a:t> </a:t>
            </a:r>
            <a:r>
              <a:rPr spc="-40" dirty="0"/>
              <a:t>Domain</a:t>
            </a:r>
            <a:r>
              <a:rPr spc="-85" dirty="0"/>
              <a:t> </a:t>
            </a:r>
            <a:r>
              <a:rPr spc="-40" dirty="0"/>
              <a:t>Analysis</a:t>
            </a:r>
            <a:r>
              <a:rPr spc="-75" dirty="0"/>
              <a:t> </a:t>
            </a:r>
            <a:r>
              <a:rPr spc="-50" dirty="0"/>
              <a:t>(FODA)</a:t>
            </a:r>
          </a:p>
        </p:txBody>
      </p:sp>
      <p:sp>
        <p:nvSpPr>
          <p:cNvPr id="3" name="object 3"/>
          <p:cNvSpPr txBox="1"/>
          <p:nvPr/>
        </p:nvSpPr>
        <p:spPr>
          <a:xfrm>
            <a:off x="916939" y="1709276"/>
            <a:ext cx="10059035" cy="2584450"/>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Lst>
            </a:pPr>
            <a:r>
              <a:rPr sz="2800" spc="-15" dirty="0">
                <a:latin typeface="Calibri"/>
                <a:cs typeface="Calibri"/>
              </a:rPr>
              <a:t>focuses</a:t>
            </a:r>
            <a:r>
              <a:rPr sz="2800" spc="-10" dirty="0">
                <a:latin typeface="Calibri"/>
                <a:cs typeface="Calibri"/>
              </a:rPr>
              <a:t> </a:t>
            </a:r>
            <a:r>
              <a:rPr sz="2800" spc="-5" dirty="0">
                <a:latin typeface="Calibri"/>
                <a:cs typeface="Calibri"/>
              </a:rPr>
              <a:t>on</a:t>
            </a:r>
            <a:r>
              <a:rPr sz="2800" spc="5" dirty="0">
                <a:latin typeface="Calibri"/>
                <a:cs typeface="Calibri"/>
              </a:rPr>
              <a:t> </a:t>
            </a:r>
            <a:r>
              <a:rPr sz="2800" spc="-10" dirty="0">
                <a:latin typeface="Calibri"/>
                <a:cs typeface="Calibri"/>
              </a:rPr>
              <a:t>developing</a:t>
            </a:r>
            <a:r>
              <a:rPr sz="2800" spc="-20" dirty="0">
                <a:latin typeface="Calibri"/>
                <a:cs typeface="Calibri"/>
              </a:rPr>
              <a:t> </a:t>
            </a:r>
            <a:r>
              <a:rPr sz="2800" spc="-5" dirty="0">
                <a:latin typeface="Calibri"/>
                <a:cs typeface="Calibri"/>
              </a:rPr>
              <a:t>reusable</a:t>
            </a:r>
            <a:r>
              <a:rPr sz="2800" spc="-10" dirty="0">
                <a:latin typeface="Calibri"/>
                <a:cs typeface="Calibri"/>
              </a:rPr>
              <a:t> </a:t>
            </a:r>
            <a:r>
              <a:rPr sz="2800" spc="-5" dirty="0">
                <a:latin typeface="Calibri"/>
                <a:cs typeface="Calibri"/>
              </a:rPr>
              <a:t>assets</a:t>
            </a:r>
            <a:endParaRPr sz="2800">
              <a:latin typeface="Calibri"/>
              <a:cs typeface="Calibri"/>
            </a:endParaRPr>
          </a:p>
          <a:p>
            <a:pPr marL="241300" marR="5080" indent="-228600">
              <a:lnSpc>
                <a:spcPct val="90000"/>
              </a:lnSpc>
              <a:spcBef>
                <a:spcPts val="1005"/>
              </a:spcBef>
              <a:buFont typeface="Arial MT"/>
              <a:buChar char="•"/>
              <a:tabLst>
                <a:tab pos="241300" algn="l"/>
              </a:tabLst>
            </a:pPr>
            <a:r>
              <a:rPr sz="2800" spc="-20" dirty="0">
                <a:latin typeface="Calibri"/>
                <a:cs typeface="Calibri"/>
              </a:rPr>
              <a:t>By</a:t>
            </a:r>
            <a:r>
              <a:rPr sz="2800" spc="5" dirty="0">
                <a:latin typeface="Calibri"/>
                <a:cs typeface="Calibri"/>
              </a:rPr>
              <a:t> </a:t>
            </a:r>
            <a:r>
              <a:rPr sz="2800" spc="-15" dirty="0">
                <a:latin typeface="Calibri"/>
                <a:cs typeface="Calibri"/>
              </a:rPr>
              <a:t>examining</a:t>
            </a:r>
            <a:r>
              <a:rPr sz="2800" spc="-20" dirty="0">
                <a:latin typeface="Calibri"/>
                <a:cs typeface="Calibri"/>
              </a:rPr>
              <a:t> </a:t>
            </a:r>
            <a:r>
              <a:rPr sz="2800" spc="-15" dirty="0">
                <a:latin typeface="Calibri"/>
                <a:cs typeface="Calibri"/>
              </a:rPr>
              <a:t>related</a:t>
            </a:r>
            <a:r>
              <a:rPr sz="2800" spc="-10" dirty="0">
                <a:latin typeface="Calibri"/>
                <a:cs typeface="Calibri"/>
              </a:rPr>
              <a:t> </a:t>
            </a:r>
            <a:r>
              <a:rPr sz="2800" spc="-15" dirty="0">
                <a:latin typeface="Calibri"/>
                <a:cs typeface="Calibri"/>
              </a:rPr>
              <a:t>software</a:t>
            </a:r>
            <a:r>
              <a:rPr sz="2800" spc="-25" dirty="0">
                <a:latin typeface="Calibri"/>
                <a:cs typeface="Calibri"/>
              </a:rPr>
              <a:t> </a:t>
            </a:r>
            <a:r>
              <a:rPr sz="2800" spc="-20" dirty="0">
                <a:latin typeface="Calibri"/>
                <a:cs typeface="Calibri"/>
              </a:rPr>
              <a:t>systems</a:t>
            </a:r>
            <a:r>
              <a:rPr sz="2800" spc="-5" dirty="0">
                <a:latin typeface="Calibri"/>
                <a:cs typeface="Calibri"/>
              </a:rPr>
              <a:t> </a:t>
            </a:r>
            <a:r>
              <a:rPr sz="2800" dirty="0">
                <a:latin typeface="Calibri"/>
                <a:cs typeface="Calibri"/>
              </a:rPr>
              <a:t>and</a:t>
            </a:r>
            <a:r>
              <a:rPr sz="2800" spc="5" dirty="0">
                <a:latin typeface="Calibri"/>
                <a:cs typeface="Calibri"/>
              </a:rPr>
              <a:t> </a:t>
            </a:r>
            <a:r>
              <a:rPr sz="2800" dirty="0">
                <a:latin typeface="Calibri"/>
                <a:cs typeface="Calibri"/>
              </a:rPr>
              <a:t>the</a:t>
            </a:r>
            <a:r>
              <a:rPr sz="2800" spc="5" dirty="0">
                <a:latin typeface="Calibri"/>
                <a:cs typeface="Calibri"/>
              </a:rPr>
              <a:t> </a:t>
            </a:r>
            <a:r>
              <a:rPr sz="2800" spc="-5" dirty="0">
                <a:latin typeface="Calibri"/>
                <a:cs typeface="Calibri"/>
              </a:rPr>
              <a:t>underlying</a:t>
            </a:r>
            <a:r>
              <a:rPr sz="2800" spc="5" dirty="0">
                <a:latin typeface="Calibri"/>
                <a:cs typeface="Calibri"/>
              </a:rPr>
              <a:t> </a:t>
            </a:r>
            <a:r>
              <a:rPr sz="2800" spc="-5" dirty="0">
                <a:latin typeface="Calibri"/>
                <a:cs typeface="Calibri"/>
              </a:rPr>
              <a:t>theory</a:t>
            </a:r>
            <a:r>
              <a:rPr sz="2800" spc="5" dirty="0">
                <a:latin typeface="Calibri"/>
                <a:cs typeface="Calibri"/>
              </a:rPr>
              <a:t> </a:t>
            </a:r>
            <a:r>
              <a:rPr sz="2800" spc="-5" dirty="0">
                <a:latin typeface="Calibri"/>
                <a:cs typeface="Calibri"/>
              </a:rPr>
              <a:t>of </a:t>
            </a:r>
            <a:r>
              <a:rPr sz="2800" spc="-620" dirty="0">
                <a:latin typeface="Calibri"/>
                <a:cs typeface="Calibri"/>
              </a:rPr>
              <a:t> </a:t>
            </a:r>
            <a:r>
              <a:rPr sz="2800" dirty="0">
                <a:latin typeface="Calibri"/>
                <a:cs typeface="Calibri"/>
              </a:rPr>
              <a:t>the</a:t>
            </a:r>
            <a:r>
              <a:rPr sz="2800" spc="-5" dirty="0">
                <a:latin typeface="Calibri"/>
                <a:cs typeface="Calibri"/>
              </a:rPr>
              <a:t> </a:t>
            </a:r>
            <a:r>
              <a:rPr sz="2800" dirty="0">
                <a:latin typeface="Calibri"/>
                <a:cs typeface="Calibri"/>
              </a:rPr>
              <a:t>class </a:t>
            </a:r>
            <a:r>
              <a:rPr sz="2800" spc="-5" dirty="0">
                <a:latin typeface="Calibri"/>
                <a:cs typeface="Calibri"/>
              </a:rPr>
              <a:t>of </a:t>
            </a:r>
            <a:r>
              <a:rPr sz="2800" spc="-20" dirty="0">
                <a:latin typeface="Calibri"/>
                <a:cs typeface="Calibri"/>
              </a:rPr>
              <a:t>systems</a:t>
            </a:r>
            <a:r>
              <a:rPr sz="2800" dirty="0">
                <a:latin typeface="Calibri"/>
                <a:cs typeface="Calibri"/>
              </a:rPr>
              <a:t> </a:t>
            </a:r>
            <a:r>
              <a:rPr sz="2800" spc="-10" dirty="0">
                <a:latin typeface="Calibri"/>
                <a:cs typeface="Calibri"/>
              </a:rPr>
              <a:t>they</a:t>
            </a:r>
            <a:r>
              <a:rPr sz="2800" dirty="0">
                <a:latin typeface="Calibri"/>
                <a:cs typeface="Calibri"/>
              </a:rPr>
              <a:t> </a:t>
            </a:r>
            <a:r>
              <a:rPr sz="2800" spc="-15" dirty="0">
                <a:latin typeface="Calibri"/>
                <a:cs typeface="Calibri"/>
              </a:rPr>
              <a:t>represent,</a:t>
            </a:r>
            <a:r>
              <a:rPr sz="2800" dirty="0">
                <a:latin typeface="Calibri"/>
                <a:cs typeface="Calibri"/>
              </a:rPr>
              <a:t> </a:t>
            </a:r>
            <a:r>
              <a:rPr sz="2800" spc="-5" dirty="0">
                <a:latin typeface="Calibri"/>
                <a:cs typeface="Calibri"/>
              </a:rPr>
              <a:t>domain</a:t>
            </a:r>
            <a:r>
              <a:rPr sz="2800" spc="-10" dirty="0">
                <a:latin typeface="Calibri"/>
                <a:cs typeface="Calibri"/>
              </a:rPr>
              <a:t> </a:t>
            </a:r>
            <a:r>
              <a:rPr sz="2800" spc="-5" dirty="0">
                <a:latin typeface="Calibri"/>
                <a:cs typeface="Calibri"/>
              </a:rPr>
              <a:t>analysis</a:t>
            </a:r>
            <a:r>
              <a:rPr sz="2800" spc="-15" dirty="0">
                <a:latin typeface="Calibri"/>
                <a:cs typeface="Calibri"/>
              </a:rPr>
              <a:t> </a:t>
            </a:r>
            <a:r>
              <a:rPr sz="2800" spc="-10" dirty="0">
                <a:latin typeface="Calibri"/>
                <a:cs typeface="Calibri"/>
              </a:rPr>
              <a:t>can</a:t>
            </a:r>
            <a:r>
              <a:rPr sz="2800" spc="5" dirty="0">
                <a:latin typeface="Calibri"/>
                <a:cs typeface="Calibri"/>
              </a:rPr>
              <a:t> </a:t>
            </a:r>
            <a:r>
              <a:rPr sz="2800" spc="-10" dirty="0">
                <a:latin typeface="Calibri"/>
                <a:cs typeface="Calibri"/>
              </a:rPr>
              <a:t>provide </a:t>
            </a:r>
            <a:r>
              <a:rPr sz="2800" dirty="0">
                <a:latin typeface="Calibri"/>
                <a:cs typeface="Calibri"/>
              </a:rPr>
              <a:t>a </a:t>
            </a:r>
            <a:r>
              <a:rPr sz="2800" spc="5" dirty="0">
                <a:latin typeface="Calibri"/>
                <a:cs typeface="Calibri"/>
              </a:rPr>
              <a:t> </a:t>
            </a:r>
            <a:r>
              <a:rPr sz="2800" b="1" spc="-10" dirty="0">
                <a:latin typeface="Calibri"/>
                <a:cs typeface="Calibri"/>
              </a:rPr>
              <a:t>generic</a:t>
            </a:r>
            <a:r>
              <a:rPr sz="2800" b="1" spc="5" dirty="0">
                <a:latin typeface="Calibri"/>
                <a:cs typeface="Calibri"/>
              </a:rPr>
              <a:t> </a:t>
            </a:r>
            <a:r>
              <a:rPr sz="2800" b="1" spc="-5" dirty="0">
                <a:latin typeface="Calibri"/>
                <a:cs typeface="Calibri"/>
              </a:rPr>
              <a:t>description</a:t>
            </a:r>
            <a:r>
              <a:rPr sz="2800" b="1" spc="-10" dirty="0">
                <a:latin typeface="Calibri"/>
                <a:cs typeface="Calibri"/>
              </a:rPr>
              <a:t> </a:t>
            </a:r>
            <a:r>
              <a:rPr sz="2800" b="1" dirty="0">
                <a:latin typeface="Calibri"/>
                <a:cs typeface="Calibri"/>
              </a:rPr>
              <a:t>of the</a:t>
            </a:r>
            <a:r>
              <a:rPr sz="2800" b="1" spc="5" dirty="0">
                <a:latin typeface="Calibri"/>
                <a:cs typeface="Calibri"/>
              </a:rPr>
              <a:t> </a:t>
            </a:r>
            <a:r>
              <a:rPr sz="2800" b="1" spc="-10" dirty="0">
                <a:latin typeface="Calibri"/>
                <a:cs typeface="Calibri"/>
              </a:rPr>
              <a:t>requirements</a:t>
            </a:r>
            <a:r>
              <a:rPr sz="2800" b="1" spc="-15" dirty="0">
                <a:latin typeface="Calibri"/>
                <a:cs typeface="Calibri"/>
              </a:rPr>
              <a:t> </a:t>
            </a:r>
            <a:r>
              <a:rPr sz="2800" b="1" dirty="0">
                <a:latin typeface="Calibri"/>
                <a:cs typeface="Calibri"/>
              </a:rPr>
              <a:t>of</a:t>
            </a:r>
            <a:r>
              <a:rPr sz="2800" b="1" spc="5" dirty="0">
                <a:latin typeface="Calibri"/>
                <a:cs typeface="Calibri"/>
              </a:rPr>
              <a:t> </a:t>
            </a:r>
            <a:r>
              <a:rPr sz="2800" b="1" spc="-5" dirty="0">
                <a:latin typeface="Calibri"/>
                <a:cs typeface="Calibri"/>
              </a:rPr>
              <a:t>that</a:t>
            </a:r>
            <a:r>
              <a:rPr sz="2800" b="1" spc="5" dirty="0">
                <a:latin typeface="Calibri"/>
                <a:cs typeface="Calibri"/>
              </a:rPr>
              <a:t> </a:t>
            </a:r>
            <a:r>
              <a:rPr sz="2800" b="1" spc="-5" dirty="0">
                <a:latin typeface="Calibri"/>
                <a:cs typeface="Calibri"/>
              </a:rPr>
              <a:t>class </a:t>
            </a:r>
            <a:r>
              <a:rPr sz="2800" b="1" dirty="0">
                <a:latin typeface="Calibri"/>
                <a:cs typeface="Calibri"/>
              </a:rPr>
              <a:t>of</a:t>
            </a:r>
            <a:r>
              <a:rPr sz="2800" b="1" spc="5" dirty="0">
                <a:latin typeface="Calibri"/>
                <a:cs typeface="Calibri"/>
              </a:rPr>
              <a:t> </a:t>
            </a:r>
            <a:r>
              <a:rPr sz="2800" b="1" spc="-25" dirty="0">
                <a:latin typeface="Calibri"/>
                <a:cs typeface="Calibri"/>
              </a:rPr>
              <a:t>systems</a:t>
            </a:r>
            <a:r>
              <a:rPr sz="2800" b="1" dirty="0">
                <a:latin typeface="Calibri"/>
                <a:cs typeface="Calibri"/>
              </a:rPr>
              <a:t> </a:t>
            </a:r>
            <a:r>
              <a:rPr sz="2800" dirty="0">
                <a:latin typeface="Calibri"/>
                <a:cs typeface="Calibri"/>
              </a:rPr>
              <a:t>in </a:t>
            </a:r>
            <a:r>
              <a:rPr sz="2800" spc="5" dirty="0">
                <a:latin typeface="Calibri"/>
                <a:cs typeface="Calibri"/>
              </a:rPr>
              <a:t> </a:t>
            </a:r>
            <a:r>
              <a:rPr sz="2800" dirty="0">
                <a:latin typeface="Calibri"/>
                <a:cs typeface="Calibri"/>
              </a:rPr>
              <a:t>the </a:t>
            </a:r>
            <a:r>
              <a:rPr sz="2800" spc="-20" dirty="0">
                <a:latin typeface="Calibri"/>
                <a:cs typeface="Calibri"/>
              </a:rPr>
              <a:t>form</a:t>
            </a:r>
            <a:r>
              <a:rPr sz="2800" spc="-15" dirty="0">
                <a:latin typeface="Calibri"/>
                <a:cs typeface="Calibri"/>
              </a:rPr>
              <a:t> </a:t>
            </a:r>
            <a:r>
              <a:rPr sz="2800" spc="-5" dirty="0">
                <a:latin typeface="Calibri"/>
                <a:cs typeface="Calibri"/>
              </a:rPr>
              <a:t>of </a:t>
            </a:r>
            <a:r>
              <a:rPr sz="2800" dirty="0">
                <a:latin typeface="Calibri"/>
                <a:cs typeface="Calibri"/>
              </a:rPr>
              <a:t>a </a:t>
            </a:r>
            <a:r>
              <a:rPr sz="2800" spc="-5" dirty="0">
                <a:latin typeface="Calibri"/>
                <a:cs typeface="Calibri"/>
              </a:rPr>
              <a:t>domain</a:t>
            </a:r>
            <a:r>
              <a:rPr sz="2800" dirty="0">
                <a:latin typeface="Calibri"/>
                <a:cs typeface="Calibri"/>
              </a:rPr>
              <a:t> </a:t>
            </a:r>
            <a:r>
              <a:rPr sz="2800" spc="-5" dirty="0">
                <a:latin typeface="Calibri"/>
                <a:cs typeface="Calibri"/>
              </a:rPr>
              <a:t>model</a:t>
            </a:r>
            <a:r>
              <a:rPr sz="2800" dirty="0">
                <a:latin typeface="Calibri"/>
                <a:cs typeface="Calibri"/>
              </a:rPr>
              <a:t> and a </a:t>
            </a:r>
            <a:r>
              <a:rPr sz="2800" spc="-10" dirty="0">
                <a:latin typeface="Calibri"/>
                <a:cs typeface="Calibri"/>
              </a:rPr>
              <a:t>set</a:t>
            </a:r>
            <a:r>
              <a:rPr sz="2800" dirty="0">
                <a:latin typeface="Calibri"/>
                <a:cs typeface="Calibri"/>
              </a:rPr>
              <a:t> </a:t>
            </a:r>
            <a:r>
              <a:rPr sz="2800" spc="-5" dirty="0">
                <a:latin typeface="Calibri"/>
                <a:cs typeface="Calibri"/>
              </a:rPr>
              <a:t>of</a:t>
            </a:r>
            <a:r>
              <a:rPr sz="2800" dirty="0">
                <a:latin typeface="Calibri"/>
                <a:cs typeface="Calibri"/>
              </a:rPr>
              <a:t> </a:t>
            </a:r>
            <a:r>
              <a:rPr sz="2800" spc="-10" dirty="0">
                <a:latin typeface="Calibri"/>
                <a:cs typeface="Calibri"/>
              </a:rPr>
              <a:t>approaches</a:t>
            </a:r>
            <a:r>
              <a:rPr sz="2800" spc="-5" dirty="0">
                <a:latin typeface="Calibri"/>
                <a:cs typeface="Calibri"/>
              </a:rPr>
              <a:t> </a:t>
            </a:r>
            <a:r>
              <a:rPr sz="2800" spc="-20" dirty="0">
                <a:latin typeface="Calibri"/>
                <a:cs typeface="Calibri"/>
              </a:rPr>
              <a:t>for</a:t>
            </a:r>
            <a:r>
              <a:rPr sz="2800" spc="-5" dirty="0">
                <a:latin typeface="Calibri"/>
                <a:cs typeface="Calibri"/>
              </a:rPr>
              <a:t> their </a:t>
            </a:r>
            <a:r>
              <a:rPr sz="2800" dirty="0">
                <a:latin typeface="Calibri"/>
                <a:cs typeface="Calibri"/>
              </a:rPr>
              <a:t> </a:t>
            </a:r>
            <a:r>
              <a:rPr sz="2800" spc="-10" dirty="0">
                <a:latin typeface="Calibri"/>
                <a:cs typeface="Calibri"/>
              </a:rPr>
              <a:t>implementation.</a:t>
            </a:r>
            <a:endParaRPr sz="28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45996"/>
            <a:ext cx="10269220" cy="4097654"/>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a:cs typeface="Calibri"/>
              </a:rPr>
              <a:t>FODA</a:t>
            </a:r>
            <a:r>
              <a:rPr sz="2400" spc="-50" dirty="0">
                <a:latin typeface="Calibri"/>
                <a:cs typeface="Calibri"/>
              </a:rPr>
              <a:t> </a:t>
            </a:r>
            <a:r>
              <a:rPr sz="2400" dirty="0">
                <a:latin typeface="Calibri"/>
                <a:cs typeface="Calibri"/>
              </a:rPr>
              <a:t>activities:</a:t>
            </a:r>
            <a:endParaRPr sz="2400">
              <a:latin typeface="Calibri"/>
              <a:cs typeface="Calibri"/>
            </a:endParaRPr>
          </a:p>
          <a:p>
            <a:pPr>
              <a:lnSpc>
                <a:spcPct val="100000"/>
              </a:lnSpc>
              <a:spcBef>
                <a:spcPts val="35"/>
              </a:spcBef>
            </a:pPr>
            <a:endParaRPr sz="2550">
              <a:latin typeface="Calibri"/>
              <a:cs typeface="Calibri"/>
            </a:endParaRPr>
          </a:p>
          <a:p>
            <a:pPr marL="527050" indent="-514350">
              <a:lnSpc>
                <a:spcPct val="100000"/>
              </a:lnSpc>
              <a:spcBef>
                <a:spcPts val="5"/>
              </a:spcBef>
              <a:buAutoNum type="arabicPeriod"/>
              <a:tabLst>
                <a:tab pos="526415" algn="l"/>
                <a:tab pos="527050" algn="l"/>
              </a:tabLst>
            </a:pPr>
            <a:r>
              <a:rPr sz="2400" spc="-15" dirty="0">
                <a:solidFill>
                  <a:srgbClr val="C00000"/>
                </a:solidFill>
                <a:latin typeface="Calibri"/>
                <a:cs typeface="Calibri"/>
              </a:rPr>
              <a:t>Context</a:t>
            </a:r>
            <a:r>
              <a:rPr sz="2400" spc="-10" dirty="0">
                <a:solidFill>
                  <a:srgbClr val="C00000"/>
                </a:solidFill>
                <a:latin typeface="Calibri"/>
                <a:cs typeface="Calibri"/>
              </a:rPr>
              <a:t> </a:t>
            </a:r>
            <a:r>
              <a:rPr sz="2400" spc="-5" dirty="0">
                <a:solidFill>
                  <a:srgbClr val="C00000"/>
                </a:solidFill>
                <a:latin typeface="Calibri"/>
                <a:cs typeface="Calibri"/>
              </a:rPr>
              <a:t>analysis</a:t>
            </a:r>
            <a:r>
              <a:rPr sz="2400" spc="-15" dirty="0">
                <a:solidFill>
                  <a:srgbClr val="C00000"/>
                </a:solidFill>
                <a:latin typeface="Calibri"/>
                <a:cs typeface="Calibri"/>
              </a:rPr>
              <a:t> </a:t>
            </a:r>
            <a:r>
              <a:rPr sz="2400" spc="-10" dirty="0">
                <a:latin typeface="Calibri"/>
                <a:cs typeface="Calibri"/>
              </a:rPr>
              <a:t>(scope, defines</a:t>
            </a:r>
            <a:r>
              <a:rPr sz="2400" spc="5" dirty="0">
                <a:latin typeface="Calibri"/>
                <a:cs typeface="Calibri"/>
              </a:rPr>
              <a:t> </a:t>
            </a:r>
            <a:r>
              <a:rPr sz="2400" spc="-5" dirty="0">
                <a:latin typeface="Calibri"/>
                <a:cs typeface="Calibri"/>
              </a:rPr>
              <a:t>extend/bounds</a:t>
            </a:r>
            <a:r>
              <a:rPr sz="2400" dirty="0">
                <a:latin typeface="Calibri"/>
                <a:cs typeface="Calibri"/>
              </a:rPr>
              <a:t> </a:t>
            </a:r>
            <a:r>
              <a:rPr sz="2400" spc="-5" dirty="0">
                <a:latin typeface="Calibri"/>
                <a:cs typeface="Calibri"/>
              </a:rPr>
              <a:t>of</a:t>
            </a:r>
            <a:r>
              <a:rPr sz="2400" spc="-10" dirty="0">
                <a:latin typeface="Calibri"/>
                <a:cs typeface="Calibri"/>
              </a:rPr>
              <a:t> </a:t>
            </a:r>
            <a:r>
              <a:rPr sz="2400" dirty="0">
                <a:latin typeface="Calibri"/>
                <a:cs typeface="Calibri"/>
              </a:rPr>
              <a:t>the</a:t>
            </a:r>
            <a:r>
              <a:rPr sz="2400" spc="-5" dirty="0">
                <a:latin typeface="Calibri"/>
                <a:cs typeface="Calibri"/>
              </a:rPr>
              <a:t> domain</a:t>
            </a:r>
            <a:r>
              <a:rPr sz="2400" spc="-20" dirty="0">
                <a:latin typeface="Calibri"/>
                <a:cs typeface="Calibri"/>
              </a:rPr>
              <a:t> for</a:t>
            </a:r>
            <a:r>
              <a:rPr sz="2400" spc="-10" dirty="0">
                <a:latin typeface="Calibri"/>
                <a:cs typeface="Calibri"/>
              </a:rPr>
              <a:t> </a:t>
            </a:r>
            <a:r>
              <a:rPr sz="2400" spc="-5" dirty="0">
                <a:latin typeface="Calibri"/>
                <a:cs typeface="Calibri"/>
              </a:rPr>
              <a:t>analysis)</a:t>
            </a:r>
            <a:endParaRPr sz="2400">
              <a:latin typeface="Calibri"/>
              <a:cs typeface="Calibri"/>
            </a:endParaRPr>
          </a:p>
          <a:p>
            <a:pPr marL="527050" marR="5080" indent="-514350">
              <a:lnSpc>
                <a:spcPct val="70000"/>
              </a:lnSpc>
              <a:spcBef>
                <a:spcPts val="1000"/>
              </a:spcBef>
              <a:buAutoNum type="arabicPeriod"/>
              <a:tabLst>
                <a:tab pos="526415" algn="l"/>
                <a:tab pos="527050" algn="l"/>
              </a:tabLst>
            </a:pPr>
            <a:r>
              <a:rPr sz="2400" spc="-5" dirty="0">
                <a:solidFill>
                  <a:srgbClr val="C00000"/>
                </a:solidFill>
                <a:latin typeface="Calibri"/>
                <a:cs typeface="Calibri"/>
              </a:rPr>
              <a:t>Domain </a:t>
            </a:r>
            <a:r>
              <a:rPr sz="2400" dirty="0">
                <a:solidFill>
                  <a:srgbClr val="C00000"/>
                </a:solidFill>
                <a:latin typeface="Calibri"/>
                <a:cs typeface="Calibri"/>
              </a:rPr>
              <a:t>modeling </a:t>
            </a:r>
            <a:r>
              <a:rPr sz="2400" spc="-5" dirty="0">
                <a:latin typeface="Calibri"/>
                <a:cs typeface="Calibri"/>
              </a:rPr>
              <a:t>(describes </a:t>
            </a:r>
            <a:r>
              <a:rPr sz="2400" dirty="0">
                <a:latin typeface="Calibri"/>
                <a:cs typeface="Calibri"/>
              </a:rPr>
              <a:t>the </a:t>
            </a:r>
            <a:r>
              <a:rPr sz="2400" spc="-10" dirty="0">
                <a:latin typeface="Calibri"/>
                <a:cs typeface="Calibri"/>
              </a:rPr>
              <a:t>problem </a:t>
            </a:r>
            <a:r>
              <a:rPr sz="2400" spc="-5" dirty="0">
                <a:latin typeface="Calibri"/>
                <a:cs typeface="Calibri"/>
              </a:rPr>
              <a:t>space </a:t>
            </a:r>
            <a:r>
              <a:rPr sz="2400" dirty="0">
                <a:latin typeface="Calibri"/>
                <a:cs typeface="Calibri"/>
              </a:rPr>
              <a:t>in the </a:t>
            </a:r>
            <a:r>
              <a:rPr sz="2400" spc="-5" dirty="0">
                <a:latin typeface="Calibri"/>
                <a:cs typeface="Calibri"/>
              </a:rPr>
              <a:t>domain </a:t>
            </a:r>
            <a:r>
              <a:rPr sz="2400" spc="-15" dirty="0">
                <a:latin typeface="Calibri"/>
                <a:cs typeface="Calibri"/>
              </a:rPr>
              <a:t>to </a:t>
            </a:r>
            <a:r>
              <a:rPr sz="2400" spc="-5" dirty="0">
                <a:latin typeface="Calibri"/>
                <a:cs typeface="Calibri"/>
              </a:rPr>
              <a:t>be addressed </a:t>
            </a:r>
            <a:r>
              <a:rPr sz="2400" spc="-530" dirty="0">
                <a:latin typeface="Calibri"/>
                <a:cs typeface="Calibri"/>
              </a:rPr>
              <a:t> </a:t>
            </a:r>
            <a:r>
              <a:rPr sz="2400" spc="-10" dirty="0">
                <a:latin typeface="Calibri"/>
                <a:cs typeface="Calibri"/>
              </a:rPr>
              <a:t>by </a:t>
            </a:r>
            <a:r>
              <a:rPr sz="2400" dirty="0">
                <a:latin typeface="Calibri"/>
                <a:cs typeface="Calibri"/>
              </a:rPr>
              <a:t>the </a:t>
            </a:r>
            <a:r>
              <a:rPr sz="2400" spc="-10" dirty="0">
                <a:latin typeface="Calibri"/>
                <a:cs typeface="Calibri"/>
              </a:rPr>
              <a:t>software) </a:t>
            </a:r>
            <a:r>
              <a:rPr sz="2400" b="1" i="1" spc="-5" dirty="0">
                <a:latin typeface="Calibri"/>
                <a:cs typeface="Calibri"/>
              </a:rPr>
              <a:t>Information </a:t>
            </a:r>
            <a:r>
              <a:rPr sz="2400" b="1" i="1" dirty="0">
                <a:latin typeface="Calibri"/>
                <a:cs typeface="Calibri"/>
              </a:rPr>
              <a:t>model (ERDs), </a:t>
            </a:r>
            <a:r>
              <a:rPr sz="2400" b="1" i="1" spc="-10" dirty="0">
                <a:latin typeface="Calibri"/>
                <a:cs typeface="Calibri"/>
              </a:rPr>
              <a:t>feature </a:t>
            </a:r>
            <a:r>
              <a:rPr sz="2400" b="1" i="1" spc="-5" dirty="0">
                <a:latin typeface="Calibri"/>
                <a:cs typeface="Calibri"/>
              </a:rPr>
              <a:t>model, functional </a:t>
            </a:r>
            <a:r>
              <a:rPr sz="2400" b="1" i="1" dirty="0">
                <a:latin typeface="Calibri"/>
                <a:cs typeface="Calibri"/>
              </a:rPr>
              <a:t>model </a:t>
            </a:r>
            <a:r>
              <a:rPr sz="2400" b="1" i="1" spc="5" dirty="0">
                <a:latin typeface="Calibri"/>
                <a:cs typeface="Calibri"/>
              </a:rPr>
              <a:t> </a:t>
            </a:r>
            <a:r>
              <a:rPr sz="2400" b="1" i="1" dirty="0">
                <a:latin typeface="Calibri"/>
                <a:cs typeface="Calibri"/>
              </a:rPr>
              <a:t>(behavioral, </a:t>
            </a:r>
            <a:r>
              <a:rPr sz="2400" b="1" i="1" spc="-5" dirty="0">
                <a:latin typeface="Calibri"/>
                <a:cs typeface="Calibri"/>
              </a:rPr>
              <a:t>structure </a:t>
            </a:r>
            <a:r>
              <a:rPr sz="2400" b="1" i="1" dirty="0">
                <a:latin typeface="Calibri"/>
                <a:cs typeface="Calibri"/>
              </a:rPr>
              <a:t>the </a:t>
            </a:r>
            <a:r>
              <a:rPr sz="2400" b="1" i="1" spc="-5" dirty="0">
                <a:latin typeface="Calibri"/>
                <a:cs typeface="Calibri"/>
              </a:rPr>
              <a:t>functions </a:t>
            </a:r>
            <a:r>
              <a:rPr sz="2400" b="1" i="1" dirty="0">
                <a:latin typeface="Calibri"/>
                <a:cs typeface="Calibri"/>
              </a:rPr>
              <a:t>and </a:t>
            </a:r>
            <a:r>
              <a:rPr sz="2400" b="1" i="1" spc="-10" dirty="0">
                <a:latin typeface="Calibri"/>
                <a:cs typeface="Calibri"/>
              </a:rPr>
              <a:t>sequences), </a:t>
            </a:r>
            <a:r>
              <a:rPr sz="2400" b="1" i="1" spc="-5" dirty="0">
                <a:latin typeface="Calibri"/>
                <a:cs typeface="Calibri"/>
              </a:rPr>
              <a:t>domain </a:t>
            </a:r>
            <a:r>
              <a:rPr sz="2400" b="1" i="1" spc="-10" dirty="0">
                <a:latin typeface="Calibri"/>
                <a:cs typeface="Calibri"/>
              </a:rPr>
              <a:t>terminology </a:t>
            </a:r>
            <a:r>
              <a:rPr sz="2400" b="1" i="1" spc="-5" dirty="0">
                <a:latin typeface="Calibri"/>
                <a:cs typeface="Calibri"/>
              </a:rPr>
              <a:t> </a:t>
            </a:r>
            <a:r>
              <a:rPr sz="2400" b="1" i="1" dirty="0">
                <a:latin typeface="Calibri"/>
                <a:cs typeface="Calibri"/>
              </a:rPr>
              <a:t>dictionary</a:t>
            </a:r>
            <a:endParaRPr sz="2400">
              <a:latin typeface="Calibri"/>
              <a:cs typeface="Calibri"/>
            </a:endParaRPr>
          </a:p>
          <a:p>
            <a:pPr marL="527050" marR="365125" indent="-514350">
              <a:lnSpc>
                <a:spcPct val="70000"/>
              </a:lnSpc>
              <a:spcBef>
                <a:spcPts val="1000"/>
              </a:spcBef>
              <a:buAutoNum type="arabicPeriod"/>
              <a:tabLst>
                <a:tab pos="526415" algn="l"/>
                <a:tab pos="527050" algn="l"/>
              </a:tabLst>
            </a:pPr>
            <a:r>
              <a:rPr sz="2400" spc="-10" dirty="0">
                <a:solidFill>
                  <a:srgbClr val="C00000"/>
                </a:solidFill>
                <a:latin typeface="Calibri"/>
                <a:cs typeface="Calibri"/>
              </a:rPr>
              <a:t>Architecture</a:t>
            </a:r>
            <a:r>
              <a:rPr sz="2400" spc="5" dirty="0">
                <a:solidFill>
                  <a:srgbClr val="C00000"/>
                </a:solidFill>
                <a:latin typeface="Calibri"/>
                <a:cs typeface="Calibri"/>
              </a:rPr>
              <a:t> </a:t>
            </a:r>
            <a:r>
              <a:rPr sz="2400" dirty="0">
                <a:solidFill>
                  <a:srgbClr val="C00000"/>
                </a:solidFill>
                <a:latin typeface="Calibri"/>
                <a:cs typeface="Calibri"/>
              </a:rPr>
              <a:t>modeling</a:t>
            </a:r>
            <a:r>
              <a:rPr sz="2400" spc="-5" dirty="0">
                <a:solidFill>
                  <a:srgbClr val="C00000"/>
                </a:solidFill>
                <a:latin typeface="Calibri"/>
                <a:cs typeface="Calibri"/>
              </a:rPr>
              <a:t> </a:t>
            </a:r>
            <a:r>
              <a:rPr sz="2400" spc="-25" dirty="0">
                <a:latin typeface="Calibri"/>
                <a:cs typeface="Calibri"/>
              </a:rPr>
              <a:t>(system</a:t>
            </a:r>
            <a:r>
              <a:rPr sz="2400" spc="-5" dirty="0">
                <a:latin typeface="Calibri"/>
                <a:cs typeface="Calibri"/>
              </a:rPr>
              <a:t> </a:t>
            </a:r>
            <a:r>
              <a:rPr sz="2400" spc="-10" dirty="0">
                <a:latin typeface="Calibri"/>
                <a:cs typeface="Calibri"/>
              </a:rPr>
              <a:t>architecture,</a:t>
            </a:r>
            <a:r>
              <a:rPr sz="2400" spc="10" dirty="0">
                <a:latin typeface="Calibri"/>
                <a:cs typeface="Calibri"/>
              </a:rPr>
              <a:t> </a:t>
            </a:r>
            <a:r>
              <a:rPr sz="2400" spc="-15" dirty="0">
                <a:latin typeface="Calibri"/>
                <a:cs typeface="Calibri"/>
              </a:rPr>
              <a:t>concurrent</a:t>
            </a:r>
            <a:r>
              <a:rPr sz="2400" spc="5" dirty="0">
                <a:latin typeface="Calibri"/>
                <a:cs typeface="Calibri"/>
              </a:rPr>
              <a:t> </a:t>
            </a:r>
            <a:r>
              <a:rPr sz="2400" spc="-10" dirty="0">
                <a:latin typeface="Calibri"/>
                <a:cs typeface="Calibri"/>
              </a:rPr>
              <a:t>processes,</a:t>
            </a:r>
            <a:r>
              <a:rPr sz="2400" spc="5" dirty="0">
                <a:latin typeface="Calibri"/>
                <a:cs typeface="Calibri"/>
              </a:rPr>
              <a:t> </a:t>
            </a:r>
            <a:r>
              <a:rPr sz="2400" spc="-10" dirty="0">
                <a:latin typeface="Calibri"/>
                <a:cs typeface="Calibri"/>
              </a:rPr>
              <a:t>common </a:t>
            </a:r>
            <a:r>
              <a:rPr sz="2400" spc="-525" dirty="0">
                <a:latin typeface="Calibri"/>
                <a:cs typeface="Calibri"/>
              </a:rPr>
              <a:t> </a:t>
            </a:r>
            <a:r>
              <a:rPr sz="2400" dirty="0">
                <a:latin typeface="Calibri"/>
                <a:cs typeface="Calibri"/>
              </a:rPr>
              <a:t>modules)</a:t>
            </a:r>
            <a:endParaRPr sz="2400">
              <a:latin typeface="Calibri"/>
              <a:cs typeface="Calibri"/>
            </a:endParaRPr>
          </a:p>
          <a:p>
            <a:pPr>
              <a:lnSpc>
                <a:spcPct val="100000"/>
              </a:lnSpc>
              <a:spcBef>
                <a:spcPts val="40"/>
              </a:spcBef>
            </a:pPr>
            <a:endParaRPr sz="2550">
              <a:latin typeface="Calibri"/>
              <a:cs typeface="Calibri"/>
            </a:endParaRPr>
          </a:p>
          <a:p>
            <a:pPr marL="241300" indent="-228600">
              <a:lnSpc>
                <a:spcPct val="100000"/>
              </a:lnSpc>
              <a:buFont typeface="Arial MT"/>
              <a:buChar char="•"/>
              <a:tabLst>
                <a:tab pos="241300" algn="l"/>
              </a:tabLst>
            </a:pPr>
            <a:r>
              <a:rPr sz="2400" spc="-10" dirty="0">
                <a:latin typeface="Calibri"/>
                <a:cs typeface="Calibri"/>
              </a:rPr>
              <a:t>Focus</a:t>
            </a:r>
            <a:r>
              <a:rPr sz="2400" spc="-20" dirty="0">
                <a:latin typeface="Calibri"/>
                <a:cs typeface="Calibri"/>
              </a:rPr>
              <a:t> </a:t>
            </a:r>
            <a:r>
              <a:rPr sz="2400" dirty="0">
                <a:latin typeface="Calibri"/>
                <a:cs typeface="Calibri"/>
              </a:rPr>
              <a:t>is </a:t>
            </a:r>
            <a:r>
              <a:rPr sz="2400" spc="-5" dirty="0">
                <a:latin typeface="Calibri"/>
                <a:cs typeface="Calibri"/>
              </a:rPr>
              <a:t>on</a:t>
            </a:r>
            <a:r>
              <a:rPr sz="2400" spc="-15" dirty="0">
                <a:latin typeface="Calibri"/>
                <a:cs typeface="Calibri"/>
              </a:rPr>
              <a:t> understanding</a:t>
            </a:r>
            <a:r>
              <a:rPr sz="2400" spc="20" dirty="0">
                <a:latin typeface="Calibri"/>
                <a:cs typeface="Calibri"/>
              </a:rPr>
              <a:t> </a:t>
            </a:r>
            <a:r>
              <a:rPr sz="2400" spc="-5" dirty="0">
                <a:latin typeface="Calibri"/>
                <a:cs typeface="Calibri"/>
              </a:rPr>
              <a:t>the</a:t>
            </a:r>
            <a:r>
              <a:rPr sz="2400" spc="-10" dirty="0">
                <a:latin typeface="Calibri"/>
                <a:cs typeface="Calibri"/>
              </a:rPr>
              <a:t> </a:t>
            </a:r>
            <a:r>
              <a:rPr sz="2400" spc="-5" dirty="0">
                <a:latin typeface="Calibri"/>
                <a:cs typeface="Calibri"/>
              </a:rPr>
              <a:t>domain </a:t>
            </a:r>
            <a:r>
              <a:rPr sz="2400" dirty="0">
                <a:latin typeface="Calibri"/>
                <a:cs typeface="Calibri"/>
              </a:rPr>
              <a:t>and</a:t>
            </a:r>
            <a:r>
              <a:rPr sz="2400" spc="-10" dirty="0">
                <a:latin typeface="Calibri"/>
                <a:cs typeface="Calibri"/>
              </a:rPr>
              <a:t> </a:t>
            </a:r>
            <a:r>
              <a:rPr sz="2400" spc="-15" dirty="0">
                <a:latin typeface="Calibri"/>
                <a:cs typeface="Calibri"/>
              </a:rPr>
              <a:t>user’s</a:t>
            </a:r>
            <a:r>
              <a:rPr sz="2400" spc="15" dirty="0">
                <a:latin typeface="Calibri"/>
                <a:cs typeface="Calibri"/>
              </a:rPr>
              <a:t> </a:t>
            </a:r>
            <a:r>
              <a:rPr sz="2400" spc="-10" dirty="0">
                <a:latin typeface="Calibri"/>
                <a:cs typeface="Calibri"/>
              </a:rPr>
              <a:t>perspective</a:t>
            </a:r>
            <a:endParaRPr sz="2400">
              <a:latin typeface="Calibri"/>
              <a:cs typeface="Calibri"/>
            </a:endParaRPr>
          </a:p>
          <a:p>
            <a:pPr marL="241300" indent="-228600">
              <a:lnSpc>
                <a:spcPct val="100000"/>
              </a:lnSpc>
              <a:spcBef>
                <a:spcPts val="140"/>
              </a:spcBef>
              <a:buFont typeface="Arial MT"/>
              <a:buChar char="•"/>
              <a:tabLst>
                <a:tab pos="241300" algn="l"/>
              </a:tabLst>
            </a:pPr>
            <a:r>
              <a:rPr sz="2400" spc="-10" dirty="0">
                <a:latin typeface="Calibri"/>
                <a:cs typeface="Calibri"/>
              </a:rPr>
              <a:t>Survey</a:t>
            </a:r>
            <a:r>
              <a:rPr sz="2400" spc="-5" dirty="0">
                <a:latin typeface="Calibri"/>
                <a:cs typeface="Calibri"/>
              </a:rPr>
              <a:t> techniques </a:t>
            </a:r>
            <a:r>
              <a:rPr sz="2400" spc="-10" dirty="0">
                <a:latin typeface="Calibri"/>
                <a:cs typeface="Calibri"/>
              </a:rPr>
              <a:t>are largely</a:t>
            </a:r>
            <a:r>
              <a:rPr sz="2400" spc="-5" dirty="0">
                <a:latin typeface="Calibri"/>
                <a:cs typeface="Calibri"/>
              </a:rPr>
              <a:t> used</a:t>
            </a:r>
            <a:endParaRPr sz="24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8009890" cy="695960"/>
          </a:xfrm>
          <a:prstGeom prst="rect">
            <a:avLst/>
          </a:prstGeom>
        </p:spPr>
        <p:txBody>
          <a:bodyPr vert="horz" wrap="square" lIns="0" tIns="12700" rIns="0" bIns="0" rtlCol="0">
            <a:spAutoFit/>
          </a:bodyPr>
          <a:lstStyle/>
          <a:p>
            <a:pPr marL="12700">
              <a:lnSpc>
                <a:spcPct val="100000"/>
              </a:lnSpc>
              <a:spcBef>
                <a:spcPts val="100"/>
              </a:spcBef>
            </a:pPr>
            <a:r>
              <a:rPr spc="-35" dirty="0"/>
              <a:t>Joint</a:t>
            </a:r>
            <a:r>
              <a:rPr spc="-85" dirty="0"/>
              <a:t> </a:t>
            </a:r>
            <a:r>
              <a:rPr spc="-40" dirty="0"/>
              <a:t>Application</a:t>
            </a:r>
            <a:r>
              <a:rPr spc="-105" dirty="0"/>
              <a:t> </a:t>
            </a:r>
            <a:r>
              <a:rPr spc="-50" dirty="0"/>
              <a:t>Development</a:t>
            </a:r>
            <a:r>
              <a:rPr spc="-85" dirty="0"/>
              <a:t> </a:t>
            </a:r>
            <a:r>
              <a:rPr spc="-45" dirty="0"/>
              <a:t>(JAD)</a:t>
            </a:r>
          </a:p>
        </p:txBody>
      </p:sp>
      <p:sp>
        <p:nvSpPr>
          <p:cNvPr id="3" name="object 3"/>
          <p:cNvSpPr txBox="1"/>
          <p:nvPr/>
        </p:nvSpPr>
        <p:spPr>
          <a:xfrm>
            <a:off x="916939" y="1793239"/>
            <a:ext cx="10324465" cy="4036695"/>
          </a:xfrm>
          <a:prstGeom prst="rect">
            <a:avLst/>
          </a:prstGeom>
        </p:spPr>
        <p:txBody>
          <a:bodyPr vert="horz" wrap="square" lIns="0" tIns="55244" rIns="0" bIns="0" rtlCol="0">
            <a:spAutoFit/>
          </a:bodyPr>
          <a:lstStyle/>
          <a:p>
            <a:pPr marL="241300" marR="198755" indent="-228600">
              <a:lnSpc>
                <a:spcPct val="90000"/>
              </a:lnSpc>
              <a:spcBef>
                <a:spcPts val="434"/>
              </a:spcBef>
              <a:buFont typeface="Arial MT"/>
              <a:buChar char="•"/>
              <a:tabLst>
                <a:tab pos="241300" algn="l"/>
              </a:tabLst>
            </a:pPr>
            <a:r>
              <a:rPr sz="2800" spc="-20" dirty="0">
                <a:latin typeface="Calibri"/>
                <a:cs typeface="Calibri"/>
              </a:rPr>
              <a:t>JAD</a:t>
            </a:r>
            <a:r>
              <a:rPr sz="2800" dirty="0">
                <a:latin typeface="Calibri"/>
                <a:cs typeface="Calibri"/>
              </a:rPr>
              <a:t> </a:t>
            </a:r>
            <a:r>
              <a:rPr sz="2800" spc="-25" dirty="0">
                <a:latin typeface="Calibri"/>
                <a:cs typeface="Calibri"/>
              </a:rPr>
              <a:t>[Wood</a:t>
            </a:r>
            <a:r>
              <a:rPr sz="2800" dirty="0">
                <a:latin typeface="Calibri"/>
                <a:cs typeface="Calibri"/>
              </a:rPr>
              <a:t> 95]</a:t>
            </a:r>
            <a:r>
              <a:rPr sz="2800" spc="15" dirty="0">
                <a:latin typeface="Calibri"/>
                <a:cs typeface="Calibri"/>
              </a:rPr>
              <a:t> </a:t>
            </a:r>
            <a:r>
              <a:rPr sz="2800" dirty="0">
                <a:latin typeface="Calibri"/>
                <a:cs typeface="Calibri"/>
              </a:rPr>
              <a:t>is</a:t>
            </a:r>
            <a:r>
              <a:rPr sz="2800" spc="5" dirty="0">
                <a:latin typeface="Calibri"/>
                <a:cs typeface="Calibri"/>
              </a:rPr>
              <a:t> </a:t>
            </a:r>
            <a:r>
              <a:rPr sz="2800" spc="-10" dirty="0">
                <a:latin typeface="Calibri"/>
                <a:cs typeface="Calibri"/>
              </a:rPr>
              <a:t>specifically </a:t>
            </a:r>
            <a:r>
              <a:rPr sz="2800" spc="-5" dirty="0">
                <a:latin typeface="Calibri"/>
                <a:cs typeface="Calibri"/>
              </a:rPr>
              <a:t>designed</a:t>
            </a:r>
            <a:r>
              <a:rPr sz="2800" spc="-10" dirty="0">
                <a:latin typeface="Calibri"/>
                <a:cs typeface="Calibri"/>
              </a:rPr>
              <a:t> </a:t>
            </a:r>
            <a:r>
              <a:rPr sz="2800" spc="-25" dirty="0">
                <a:latin typeface="Calibri"/>
                <a:cs typeface="Calibri"/>
              </a:rPr>
              <a:t>for</a:t>
            </a:r>
            <a:r>
              <a:rPr sz="2800" dirty="0">
                <a:latin typeface="Calibri"/>
                <a:cs typeface="Calibri"/>
              </a:rPr>
              <a:t> the</a:t>
            </a:r>
            <a:r>
              <a:rPr sz="2800" spc="10" dirty="0">
                <a:latin typeface="Calibri"/>
                <a:cs typeface="Calibri"/>
              </a:rPr>
              <a:t> </a:t>
            </a:r>
            <a:r>
              <a:rPr sz="2800" b="1" i="1" spc="-10" dirty="0">
                <a:latin typeface="Calibri"/>
                <a:cs typeface="Calibri"/>
              </a:rPr>
              <a:t>development</a:t>
            </a:r>
            <a:r>
              <a:rPr sz="2800" b="1" i="1" spc="-5" dirty="0">
                <a:latin typeface="Calibri"/>
                <a:cs typeface="Calibri"/>
              </a:rPr>
              <a:t> of</a:t>
            </a:r>
            <a:r>
              <a:rPr sz="2800" b="1" i="1" dirty="0">
                <a:latin typeface="Calibri"/>
                <a:cs typeface="Calibri"/>
              </a:rPr>
              <a:t> large </a:t>
            </a:r>
            <a:r>
              <a:rPr sz="2800" b="1" i="1" spc="5" dirty="0">
                <a:latin typeface="Calibri"/>
                <a:cs typeface="Calibri"/>
              </a:rPr>
              <a:t> </a:t>
            </a:r>
            <a:r>
              <a:rPr sz="2800" b="1" i="1" spc="-10" dirty="0">
                <a:latin typeface="Calibri"/>
                <a:cs typeface="Calibri"/>
              </a:rPr>
              <a:t>computer </a:t>
            </a:r>
            <a:r>
              <a:rPr sz="2800" b="1" i="1" spc="-15" dirty="0">
                <a:latin typeface="Calibri"/>
                <a:cs typeface="Calibri"/>
              </a:rPr>
              <a:t>systems</a:t>
            </a:r>
            <a:r>
              <a:rPr sz="2800" spc="-15" dirty="0">
                <a:latin typeface="Calibri"/>
                <a:cs typeface="Calibri"/>
              </a:rPr>
              <a:t>.</a:t>
            </a:r>
            <a:r>
              <a:rPr sz="2800" spc="-5" dirty="0">
                <a:latin typeface="Calibri"/>
                <a:cs typeface="Calibri"/>
              </a:rPr>
              <a:t> The</a:t>
            </a:r>
            <a:r>
              <a:rPr sz="2800" spc="-10" dirty="0">
                <a:latin typeface="Calibri"/>
                <a:cs typeface="Calibri"/>
              </a:rPr>
              <a:t> goal</a:t>
            </a:r>
            <a:r>
              <a:rPr sz="2800" spc="-25" dirty="0">
                <a:latin typeface="Calibri"/>
                <a:cs typeface="Calibri"/>
              </a:rPr>
              <a:t> </a:t>
            </a:r>
            <a:r>
              <a:rPr sz="2800" spc="-5" dirty="0">
                <a:latin typeface="Calibri"/>
                <a:cs typeface="Calibri"/>
              </a:rPr>
              <a:t>of </a:t>
            </a:r>
            <a:r>
              <a:rPr sz="2800" spc="-15" dirty="0">
                <a:latin typeface="Calibri"/>
                <a:cs typeface="Calibri"/>
              </a:rPr>
              <a:t>JAD</a:t>
            </a:r>
            <a:r>
              <a:rPr sz="2800" spc="5" dirty="0">
                <a:latin typeface="Calibri"/>
                <a:cs typeface="Calibri"/>
              </a:rPr>
              <a:t> </a:t>
            </a:r>
            <a:r>
              <a:rPr sz="2800" dirty="0">
                <a:latin typeface="Calibri"/>
                <a:cs typeface="Calibri"/>
              </a:rPr>
              <a:t>is </a:t>
            </a:r>
            <a:r>
              <a:rPr sz="2800" spc="-20" dirty="0">
                <a:latin typeface="Calibri"/>
                <a:cs typeface="Calibri"/>
              </a:rPr>
              <a:t>to</a:t>
            </a:r>
            <a:r>
              <a:rPr sz="2800" spc="20" dirty="0">
                <a:latin typeface="Calibri"/>
                <a:cs typeface="Calibri"/>
              </a:rPr>
              <a:t> </a:t>
            </a:r>
            <a:r>
              <a:rPr sz="2800" b="1" i="1" spc="-10" dirty="0">
                <a:latin typeface="Calibri"/>
                <a:cs typeface="Calibri"/>
              </a:rPr>
              <a:t>involve </a:t>
            </a:r>
            <a:r>
              <a:rPr sz="2800" b="1" i="1" dirty="0">
                <a:latin typeface="Calibri"/>
                <a:cs typeface="Calibri"/>
              </a:rPr>
              <a:t>all </a:t>
            </a:r>
            <a:r>
              <a:rPr sz="2800" b="1" i="1" spc="-20" dirty="0">
                <a:latin typeface="Calibri"/>
                <a:cs typeface="Calibri"/>
              </a:rPr>
              <a:t>stakeholders</a:t>
            </a:r>
            <a:r>
              <a:rPr sz="2800" b="1" i="1" spc="5" dirty="0">
                <a:latin typeface="Calibri"/>
                <a:cs typeface="Calibri"/>
              </a:rPr>
              <a:t> </a:t>
            </a:r>
            <a:r>
              <a:rPr sz="2800" b="1" i="1" dirty="0">
                <a:latin typeface="Calibri"/>
                <a:cs typeface="Calibri"/>
              </a:rPr>
              <a:t>in </a:t>
            </a:r>
            <a:r>
              <a:rPr sz="2800" b="1" i="1" spc="5" dirty="0">
                <a:latin typeface="Calibri"/>
                <a:cs typeface="Calibri"/>
              </a:rPr>
              <a:t> </a:t>
            </a:r>
            <a:r>
              <a:rPr sz="2800" b="1" i="1" dirty="0">
                <a:latin typeface="Calibri"/>
                <a:cs typeface="Calibri"/>
              </a:rPr>
              <a:t>the </a:t>
            </a:r>
            <a:r>
              <a:rPr sz="2800" b="1" i="1" spc="-5" dirty="0">
                <a:latin typeface="Calibri"/>
                <a:cs typeface="Calibri"/>
              </a:rPr>
              <a:t>design</a:t>
            </a:r>
            <a:r>
              <a:rPr sz="2800" b="1" i="1" dirty="0">
                <a:latin typeface="Calibri"/>
                <a:cs typeface="Calibri"/>
              </a:rPr>
              <a:t> </a:t>
            </a:r>
            <a:r>
              <a:rPr sz="2800" spc="-5" dirty="0">
                <a:latin typeface="Calibri"/>
                <a:cs typeface="Calibri"/>
              </a:rPr>
              <a:t>phase</a:t>
            </a:r>
            <a:r>
              <a:rPr sz="2800" spc="-15" dirty="0">
                <a:latin typeface="Calibri"/>
                <a:cs typeface="Calibri"/>
              </a:rPr>
              <a:t> </a:t>
            </a:r>
            <a:r>
              <a:rPr sz="2800" spc="-5" dirty="0">
                <a:latin typeface="Calibri"/>
                <a:cs typeface="Calibri"/>
              </a:rPr>
              <a:t>of</a:t>
            </a:r>
            <a:r>
              <a:rPr sz="2800" dirty="0">
                <a:latin typeface="Calibri"/>
                <a:cs typeface="Calibri"/>
              </a:rPr>
              <a:t> the </a:t>
            </a:r>
            <a:r>
              <a:rPr sz="2800" spc="-15" dirty="0">
                <a:latin typeface="Calibri"/>
                <a:cs typeface="Calibri"/>
              </a:rPr>
              <a:t>product</a:t>
            </a:r>
            <a:r>
              <a:rPr sz="2800" spc="20" dirty="0">
                <a:latin typeface="Calibri"/>
                <a:cs typeface="Calibri"/>
              </a:rPr>
              <a:t> </a:t>
            </a:r>
            <a:r>
              <a:rPr sz="2800" dirty="0">
                <a:latin typeface="Calibri"/>
                <a:cs typeface="Calibri"/>
              </a:rPr>
              <a:t>via</a:t>
            </a:r>
            <a:r>
              <a:rPr sz="2800" spc="-10" dirty="0">
                <a:latin typeface="Calibri"/>
                <a:cs typeface="Calibri"/>
              </a:rPr>
              <a:t> </a:t>
            </a:r>
            <a:r>
              <a:rPr sz="2800" spc="-5" dirty="0">
                <a:latin typeface="Calibri"/>
                <a:cs typeface="Calibri"/>
              </a:rPr>
              <a:t>highly</a:t>
            </a:r>
            <a:r>
              <a:rPr sz="2800" spc="-10" dirty="0">
                <a:latin typeface="Calibri"/>
                <a:cs typeface="Calibri"/>
              </a:rPr>
              <a:t> structured</a:t>
            </a:r>
            <a:r>
              <a:rPr sz="2800" spc="10" dirty="0">
                <a:latin typeface="Calibri"/>
                <a:cs typeface="Calibri"/>
              </a:rPr>
              <a:t> </a:t>
            </a:r>
            <a:r>
              <a:rPr sz="2800" dirty="0">
                <a:latin typeface="Calibri"/>
                <a:cs typeface="Calibri"/>
              </a:rPr>
              <a:t>and</a:t>
            </a:r>
            <a:r>
              <a:rPr sz="2800" spc="35" dirty="0">
                <a:latin typeface="Calibri"/>
                <a:cs typeface="Calibri"/>
              </a:rPr>
              <a:t> </a:t>
            </a:r>
            <a:r>
              <a:rPr sz="2800" b="1" spc="-10" dirty="0">
                <a:latin typeface="Calibri"/>
                <a:cs typeface="Calibri"/>
              </a:rPr>
              <a:t>focused </a:t>
            </a:r>
            <a:r>
              <a:rPr sz="2800" b="1" spc="-5" dirty="0">
                <a:latin typeface="Calibri"/>
                <a:cs typeface="Calibri"/>
              </a:rPr>
              <a:t> meetings</a:t>
            </a:r>
            <a:r>
              <a:rPr sz="2800" spc="-5" dirty="0">
                <a:latin typeface="Calibri"/>
                <a:cs typeface="Calibri"/>
              </a:rPr>
              <a:t>. </a:t>
            </a:r>
            <a:r>
              <a:rPr sz="2800" spc="-25" dirty="0">
                <a:latin typeface="Calibri"/>
                <a:cs typeface="Calibri"/>
              </a:rPr>
              <a:t>Typical</a:t>
            </a:r>
            <a:r>
              <a:rPr sz="2800" spc="-15" dirty="0">
                <a:latin typeface="Calibri"/>
                <a:cs typeface="Calibri"/>
              </a:rPr>
              <a:t> </a:t>
            </a:r>
            <a:r>
              <a:rPr sz="2800" spc="-10" dirty="0">
                <a:latin typeface="Calibri"/>
                <a:cs typeface="Calibri"/>
              </a:rPr>
              <a:t>participants</a:t>
            </a:r>
            <a:r>
              <a:rPr sz="2800" dirty="0">
                <a:latin typeface="Calibri"/>
                <a:cs typeface="Calibri"/>
              </a:rPr>
              <a:t> in</a:t>
            </a:r>
            <a:r>
              <a:rPr sz="2800" spc="5" dirty="0">
                <a:latin typeface="Calibri"/>
                <a:cs typeface="Calibri"/>
              </a:rPr>
              <a:t> </a:t>
            </a:r>
            <a:r>
              <a:rPr sz="2800" dirty="0">
                <a:latin typeface="Calibri"/>
                <a:cs typeface="Calibri"/>
              </a:rPr>
              <a:t>the </a:t>
            </a:r>
            <a:r>
              <a:rPr sz="2800" spc="-5" dirty="0">
                <a:latin typeface="Calibri"/>
                <a:cs typeface="Calibri"/>
              </a:rPr>
              <a:t>session </a:t>
            </a:r>
            <a:r>
              <a:rPr sz="2800" dirty="0">
                <a:latin typeface="Calibri"/>
                <a:cs typeface="Calibri"/>
              </a:rPr>
              <a:t>include a</a:t>
            </a:r>
            <a:r>
              <a:rPr sz="2800" spc="5" dirty="0">
                <a:latin typeface="Calibri"/>
                <a:cs typeface="Calibri"/>
              </a:rPr>
              <a:t> </a:t>
            </a:r>
            <a:r>
              <a:rPr sz="2800" spc="-35" dirty="0">
                <a:latin typeface="Calibri"/>
                <a:cs typeface="Calibri"/>
              </a:rPr>
              <a:t>facilitator,</a:t>
            </a:r>
            <a:r>
              <a:rPr sz="2800" spc="-15" dirty="0">
                <a:latin typeface="Calibri"/>
                <a:cs typeface="Calibri"/>
              </a:rPr>
              <a:t> </a:t>
            </a:r>
            <a:r>
              <a:rPr sz="2800" dirty="0">
                <a:latin typeface="Calibri"/>
                <a:cs typeface="Calibri"/>
              </a:rPr>
              <a:t>end </a:t>
            </a:r>
            <a:r>
              <a:rPr sz="2800" spc="-620" dirty="0">
                <a:latin typeface="Calibri"/>
                <a:cs typeface="Calibri"/>
              </a:rPr>
              <a:t> </a:t>
            </a:r>
            <a:r>
              <a:rPr sz="2800" spc="-15" dirty="0">
                <a:latin typeface="Calibri"/>
                <a:cs typeface="Calibri"/>
              </a:rPr>
              <a:t>users</a:t>
            </a:r>
            <a:r>
              <a:rPr sz="2800" spc="5" dirty="0">
                <a:latin typeface="Calibri"/>
                <a:cs typeface="Calibri"/>
              </a:rPr>
              <a:t> </a:t>
            </a:r>
            <a:r>
              <a:rPr sz="2800" spc="-5" dirty="0">
                <a:latin typeface="Calibri"/>
                <a:cs typeface="Calibri"/>
              </a:rPr>
              <a:t>of the </a:t>
            </a:r>
            <a:r>
              <a:rPr sz="2800" spc="-10" dirty="0">
                <a:latin typeface="Calibri"/>
                <a:cs typeface="Calibri"/>
              </a:rPr>
              <a:t>product,</a:t>
            </a:r>
            <a:r>
              <a:rPr sz="2800" spc="20" dirty="0">
                <a:latin typeface="Calibri"/>
                <a:cs typeface="Calibri"/>
              </a:rPr>
              <a:t> </a:t>
            </a:r>
            <a:r>
              <a:rPr sz="2800" dirty="0">
                <a:latin typeface="Calibri"/>
                <a:cs typeface="Calibri"/>
              </a:rPr>
              <a:t>main </a:t>
            </a:r>
            <a:r>
              <a:rPr sz="2800" spc="-15" dirty="0">
                <a:latin typeface="Calibri"/>
                <a:cs typeface="Calibri"/>
              </a:rPr>
              <a:t>developers,</a:t>
            </a:r>
            <a:r>
              <a:rPr sz="2800" spc="-5" dirty="0">
                <a:latin typeface="Calibri"/>
                <a:cs typeface="Calibri"/>
              </a:rPr>
              <a:t> </a:t>
            </a:r>
            <a:r>
              <a:rPr sz="2800" dirty="0">
                <a:latin typeface="Calibri"/>
                <a:cs typeface="Calibri"/>
              </a:rPr>
              <a:t>and </a:t>
            </a:r>
            <a:r>
              <a:rPr sz="2800" spc="-10" dirty="0">
                <a:latin typeface="Calibri"/>
                <a:cs typeface="Calibri"/>
              </a:rPr>
              <a:t>observers.</a:t>
            </a:r>
            <a:endParaRPr sz="2800">
              <a:latin typeface="Calibri"/>
              <a:cs typeface="Calibri"/>
            </a:endParaRPr>
          </a:p>
          <a:p>
            <a:pPr marL="241300" marR="5080" indent="-228600">
              <a:lnSpc>
                <a:spcPct val="90000"/>
              </a:lnSpc>
              <a:spcBef>
                <a:spcPts val="1005"/>
              </a:spcBef>
              <a:buFont typeface="Arial MT"/>
              <a:buChar char="•"/>
              <a:tabLst>
                <a:tab pos="241300" algn="l"/>
              </a:tabLst>
            </a:pPr>
            <a:r>
              <a:rPr sz="2800" dirty="0">
                <a:latin typeface="Calibri"/>
                <a:cs typeface="Calibri"/>
              </a:rPr>
              <a:t>RE </a:t>
            </a:r>
            <a:r>
              <a:rPr sz="2800" spc="-10" dirty="0">
                <a:latin typeface="Calibri"/>
                <a:cs typeface="Calibri"/>
              </a:rPr>
              <a:t>team </a:t>
            </a:r>
            <a:r>
              <a:rPr sz="2800" dirty="0">
                <a:latin typeface="Calibri"/>
                <a:cs typeface="Calibri"/>
              </a:rPr>
              <a:t>is</a:t>
            </a:r>
            <a:r>
              <a:rPr sz="2800" spc="5" dirty="0">
                <a:latin typeface="Calibri"/>
                <a:cs typeface="Calibri"/>
              </a:rPr>
              <a:t> </a:t>
            </a:r>
            <a:r>
              <a:rPr sz="2800" spc="-25" dirty="0">
                <a:latin typeface="Calibri"/>
                <a:cs typeface="Calibri"/>
              </a:rPr>
              <a:t>tasked</a:t>
            </a:r>
            <a:r>
              <a:rPr sz="2800" dirty="0">
                <a:latin typeface="Calibri"/>
                <a:cs typeface="Calibri"/>
              </a:rPr>
              <a:t> with</a:t>
            </a:r>
            <a:r>
              <a:rPr sz="2800" spc="-15" dirty="0">
                <a:latin typeface="Calibri"/>
                <a:cs typeface="Calibri"/>
              </a:rPr>
              <a:t> </a:t>
            </a:r>
            <a:r>
              <a:rPr sz="2800" b="1" spc="-15" dirty="0">
                <a:latin typeface="Calibri"/>
                <a:cs typeface="Calibri"/>
              </a:rPr>
              <a:t>fact</a:t>
            </a:r>
            <a:r>
              <a:rPr sz="2800" b="1" spc="15" dirty="0">
                <a:latin typeface="Calibri"/>
                <a:cs typeface="Calibri"/>
              </a:rPr>
              <a:t> </a:t>
            </a:r>
            <a:r>
              <a:rPr sz="2800" b="1" spc="-5" dirty="0">
                <a:latin typeface="Calibri"/>
                <a:cs typeface="Calibri"/>
              </a:rPr>
              <a:t>finding</a:t>
            </a:r>
            <a:r>
              <a:rPr sz="2800" b="1" spc="-20" dirty="0">
                <a:latin typeface="Calibri"/>
                <a:cs typeface="Calibri"/>
              </a:rPr>
              <a:t> </a:t>
            </a:r>
            <a:r>
              <a:rPr sz="2800" b="1" dirty="0">
                <a:latin typeface="Calibri"/>
                <a:cs typeface="Calibri"/>
              </a:rPr>
              <a:t>and</a:t>
            </a:r>
            <a:r>
              <a:rPr sz="2800" b="1" spc="5" dirty="0">
                <a:latin typeface="Calibri"/>
                <a:cs typeface="Calibri"/>
              </a:rPr>
              <a:t> </a:t>
            </a:r>
            <a:r>
              <a:rPr sz="2800" b="1" spc="-10" dirty="0">
                <a:latin typeface="Calibri"/>
                <a:cs typeface="Calibri"/>
              </a:rPr>
              <a:t>information</a:t>
            </a:r>
            <a:r>
              <a:rPr sz="2800" b="1" spc="-20" dirty="0">
                <a:latin typeface="Calibri"/>
                <a:cs typeface="Calibri"/>
              </a:rPr>
              <a:t> </a:t>
            </a:r>
            <a:r>
              <a:rPr sz="2800" b="1" spc="-10" dirty="0">
                <a:latin typeface="Calibri"/>
                <a:cs typeface="Calibri"/>
              </a:rPr>
              <a:t>gathering</a:t>
            </a:r>
            <a:r>
              <a:rPr sz="2800" spc="-10" dirty="0">
                <a:latin typeface="Calibri"/>
                <a:cs typeface="Calibri"/>
              </a:rPr>
              <a:t>. </a:t>
            </a:r>
            <a:r>
              <a:rPr sz="2800" spc="-5" dirty="0">
                <a:latin typeface="Calibri"/>
                <a:cs typeface="Calibri"/>
              </a:rPr>
              <a:t> </a:t>
            </a:r>
            <a:r>
              <a:rPr sz="2800" spc="-40" dirty="0">
                <a:latin typeface="Calibri"/>
                <a:cs typeface="Calibri"/>
              </a:rPr>
              <a:t>Typically,</a:t>
            </a:r>
            <a:r>
              <a:rPr sz="2800" spc="-15" dirty="0">
                <a:latin typeface="Calibri"/>
                <a:cs typeface="Calibri"/>
              </a:rPr>
              <a:t> </a:t>
            </a:r>
            <a:r>
              <a:rPr sz="2800" dirty="0">
                <a:latin typeface="Calibri"/>
                <a:cs typeface="Calibri"/>
              </a:rPr>
              <a:t>the </a:t>
            </a:r>
            <a:r>
              <a:rPr sz="2800" spc="-5" dirty="0">
                <a:latin typeface="Calibri"/>
                <a:cs typeface="Calibri"/>
              </a:rPr>
              <a:t>outputs</a:t>
            </a:r>
            <a:r>
              <a:rPr sz="2800" spc="10" dirty="0">
                <a:latin typeface="Calibri"/>
                <a:cs typeface="Calibri"/>
              </a:rPr>
              <a:t> </a:t>
            </a:r>
            <a:r>
              <a:rPr sz="2800" spc="-5" dirty="0">
                <a:latin typeface="Calibri"/>
                <a:cs typeface="Calibri"/>
              </a:rPr>
              <a:t>of </a:t>
            </a:r>
            <a:r>
              <a:rPr sz="2800" dirty="0">
                <a:latin typeface="Calibri"/>
                <a:cs typeface="Calibri"/>
              </a:rPr>
              <a:t>this</a:t>
            </a:r>
            <a:r>
              <a:rPr sz="2800" spc="5" dirty="0">
                <a:latin typeface="Calibri"/>
                <a:cs typeface="Calibri"/>
              </a:rPr>
              <a:t> </a:t>
            </a:r>
            <a:r>
              <a:rPr sz="2800" spc="-5" dirty="0">
                <a:latin typeface="Calibri"/>
                <a:cs typeface="Calibri"/>
              </a:rPr>
              <a:t>phase, </a:t>
            </a:r>
            <a:r>
              <a:rPr sz="2800" dirty="0">
                <a:latin typeface="Calibri"/>
                <a:cs typeface="Calibri"/>
              </a:rPr>
              <a:t>as</a:t>
            </a:r>
            <a:r>
              <a:rPr sz="2800" spc="-5" dirty="0">
                <a:latin typeface="Calibri"/>
                <a:cs typeface="Calibri"/>
              </a:rPr>
              <a:t> applied </a:t>
            </a:r>
            <a:r>
              <a:rPr sz="2800" spc="-20" dirty="0">
                <a:latin typeface="Calibri"/>
                <a:cs typeface="Calibri"/>
              </a:rPr>
              <a:t>to</a:t>
            </a:r>
            <a:r>
              <a:rPr sz="2800" dirty="0">
                <a:latin typeface="Calibri"/>
                <a:cs typeface="Calibri"/>
              </a:rPr>
              <a:t> </a:t>
            </a:r>
            <a:r>
              <a:rPr sz="2800" spc="-10" dirty="0">
                <a:latin typeface="Calibri"/>
                <a:cs typeface="Calibri"/>
              </a:rPr>
              <a:t>requirements </a:t>
            </a:r>
            <a:r>
              <a:rPr sz="2800" spc="-5" dirty="0">
                <a:latin typeface="Calibri"/>
                <a:cs typeface="Calibri"/>
              </a:rPr>
              <a:t> </a:t>
            </a:r>
            <a:r>
              <a:rPr sz="2800" spc="-10" dirty="0">
                <a:latin typeface="Calibri"/>
                <a:cs typeface="Calibri"/>
              </a:rPr>
              <a:t>elicitation, </a:t>
            </a:r>
            <a:r>
              <a:rPr sz="2800" spc="-15" dirty="0">
                <a:latin typeface="Calibri"/>
                <a:cs typeface="Calibri"/>
              </a:rPr>
              <a:t>are</a:t>
            </a:r>
            <a:r>
              <a:rPr sz="2800" dirty="0">
                <a:latin typeface="Calibri"/>
                <a:cs typeface="Calibri"/>
              </a:rPr>
              <a:t> </a:t>
            </a:r>
            <a:r>
              <a:rPr sz="2800" b="1" spc="-10" dirty="0">
                <a:latin typeface="Calibri"/>
                <a:cs typeface="Calibri"/>
              </a:rPr>
              <a:t>goals</a:t>
            </a:r>
            <a:r>
              <a:rPr sz="2800" b="1" spc="10" dirty="0">
                <a:latin typeface="Calibri"/>
                <a:cs typeface="Calibri"/>
              </a:rPr>
              <a:t> </a:t>
            </a:r>
            <a:r>
              <a:rPr sz="2800" b="1" dirty="0">
                <a:latin typeface="Calibri"/>
                <a:cs typeface="Calibri"/>
              </a:rPr>
              <a:t>and </a:t>
            </a:r>
            <a:r>
              <a:rPr sz="2800" b="1" spc="-10" dirty="0">
                <a:latin typeface="Calibri"/>
                <a:cs typeface="Calibri"/>
              </a:rPr>
              <a:t>artifacts</a:t>
            </a:r>
            <a:r>
              <a:rPr sz="2800" spc="-10" dirty="0">
                <a:latin typeface="Calibri"/>
                <a:cs typeface="Calibri"/>
              </a:rPr>
              <a:t>.</a:t>
            </a:r>
            <a:r>
              <a:rPr sz="2800" spc="30" dirty="0">
                <a:latin typeface="Calibri"/>
                <a:cs typeface="Calibri"/>
              </a:rPr>
              <a:t> </a:t>
            </a:r>
            <a:r>
              <a:rPr sz="2800" spc="-5" dirty="0">
                <a:latin typeface="Calibri"/>
                <a:cs typeface="Calibri"/>
              </a:rPr>
              <a:t>The</a:t>
            </a:r>
            <a:r>
              <a:rPr sz="2800" spc="5" dirty="0">
                <a:latin typeface="Calibri"/>
                <a:cs typeface="Calibri"/>
              </a:rPr>
              <a:t> </a:t>
            </a:r>
            <a:r>
              <a:rPr sz="2800" spc="-5" dirty="0">
                <a:latin typeface="Calibri"/>
                <a:cs typeface="Calibri"/>
              </a:rPr>
              <a:t>actual</a:t>
            </a:r>
            <a:r>
              <a:rPr sz="2800" spc="10" dirty="0">
                <a:latin typeface="Calibri"/>
                <a:cs typeface="Calibri"/>
              </a:rPr>
              <a:t> </a:t>
            </a:r>
            <a:r>
              <a:rPr sz="2800" spc="-20" dirty="0">
                <a:latin typeface="Calibri"/>
                <a:cs typeface="Calibri"/>
              </a:rPr>
              <a:t>JAD</a:t>
            </a:r>
            <a:r>
              <a:rPr sz="2800" spc="10" dirty="0">
                <a:latin typeface="Calibri"/>
                <a:cs typeface="Calibri"/>
              </a:rPr>
              <a:t> </a:t>
            </a:r>
            <a:r>
              <a:rPr sz="2800" spc="-5" dirty="0">
                <a:latin typeface="Calibri"/>
                <a:cs typeface="Calibri"/>
              </a:rPr>
              <a:t>session</a:t>
            </a:r>
            <a:r>
              <a:rPr sz="2800" spc="10" dirty="0">
                <a:latin typeface="Calibri"/>
                <a:cs typeface="Calibri"/>
              </a:rPr>
              <a:t> </a:t>
            </a:r>
            <a:r>
              <a:rPr sz="2800" dirty="0">
                <a:latin typeface="Calibri"/>
                <a:cs typeface="Calibri"/>
              </a:rPr>
              <a:t>is</a:t>
            </a:r>
            <a:r>
              <a:rPr sz="2800" spc="5" dirty="0">
                <a:latin typeface="Calibri"/>
                <a:cs typeface="Calibri"/>
              </a:rPr>
              <a:t> </a:t>
            </a:r>
            <a:r>
              <a:rPr sz="2800" dirty="0">
                <a:latin typeface="Calibri"/>
                <a:cs typeface="Calibri"/>
              </a:rPr>
              <a:t>then</a:t>
            </a:r>
            <a:r>
              <a:rPr sz="2800" spc="10" dirty="0">
                <a:latin typeface="Calibri"/>
                <a:cs typeface="Calibri"/>
              </a:rPr>
              <a:t> </a:t>
            </a:r>
            <a:r>
              <a:rPr sz="2800" spc="-5" dirty="0">
                <a:latin typeface="Calibri"/>
                <a:cs typeface="Calibri"/>
              </a:rPr>
              <a:t>used </a:t>
            </a:r>
            <a:r>
              <a:rPr sz="2800" spc="-615" dirty="0">
                <a:latin typeface="Calibri"/>
                <a:cs typeface="Calibri"/>
              </a:rPr>
              <a:t> </a:t>
            </a:r>
            <a:r>
              <a:rPr sz="2800" spc="-20" dirty="0">
                <a:latin typeface="Calibri"/>
                <a:cs typeface="Calibri"/>
              </a:rPr>
              <a:t>to</a:t>
            </a:r>
            <a:r>
              <a:rPr sz="2800" spc="-5" dirty="0">
                <a:latin typeface="Calibri"/>
                <a:cs typeface="Calibri"/>
              </a:rPr>
              <a:t> </a:t>
            </a:r>
            <a:r>
              <a:rPr sz="2800" spc="-15" dirty="0">
                <a:latin typeface="Calibri"/>
                <a:cs typeface="Calibri"/>
              </a:rPr>
              <a:t>validate</a:t>
            </a:r>
            <a:r>
              <a:rPr sz="2800" spc="-20" dirty="0">
                <a:latin typeface="Calibri"/>
                <a:cs typeface="Calibri"/>
              </a:rPr>
              <a:t> </a:t>
            </a:r>
            <a:r>
              <a:rPr sz="2800" dirty="0">
                <a:latin typeface="Calibri"/>
                <a:cs typeface="Calibri"/>
              </a:rPr>
              <a:t>this</a:t>
            </a:r>
            <a:r>
              <a:rPr sz="2800" spc="5" dirty="0">
                <a:latin typeface="Calibri"/>
                <a:cs typeface="Calibri"/>
              </a:rPr>
              <a:t> </a:t>
            </a:r>
            <a:r>
              <a:rPr sz="2800" spc="-15" dirty="0">
                <a:latin typeface="Calibri"/>
                <a:cs typeface="Calibri"/>
              </a:rPr>
              <a:t>information</a:t>
            </a:r>
            <a:r>
              <a:rPr sz="2800" spc="-20" dirty="0">
                <a:latin typeface="Calibri"/>
                <a:cs typeface="Calibri"/>
              </a:rPr>
              <a:t> </a:t>
            </a:r>
            <a:r>
              <a:rPr sz="2800" spc="-10" dirty="0">
                <a:latin typeface="Calibri"/>
                <a:cs typeface="Calibri"/>
              </a:rPr>
              <a:t>by</a:t>
            </a:r>
            <a:r>
              <a:rPr sz="2800" dirty="0">
                <a:latin typeface="Calibri"/>
                <a:cs typeface="Calibri"/>
              </a:rPr>
              <a:t> </a:t>
            </a:r>
            <a:r>
              <a:rPr sz="2800" spc="-10" dirty="0">
                <a:latin typeface="Calibri"/>
                <a:cs typeface="Calibri"/>
              </a:rPr>
              <a:t>establishing </a:t>
            </a:r>
            <a:r>
              <a:rPr sz="2800" dirty="0">
                <a:latin typeface="Calibri"/>
                <a:cs typeface="Calibri"/>
              </a:rPr>
              <a:t>an</a:t>
            </a:r>
            <a:r>
              <a:rPr sz="2800" spc="10" dirty="0">
                <a:latin typeface="Calibri"/>
                <a:cs typeface="Calibri"/>
              </a:rPr>
              <a:t> </a:t>
            </a:r>
            <a:r>
              <a:rPr sz="2800" b="1" spc="-5" dirty="0">
                <a:latin typeface="Calibri"/>
                <a:cs typeface="Calibri"/>
              </a:rPr>
              <a:t>agreed-on</a:t>
            </a:r>
            <a:r>
              <a:rPr sz="2800" b="1" dirty="0">
                <a:latin typeface="Calibri"/>
                <a:cs typeface="Calibri"/>
              </a:rPr>
              <a:t> </a:t>
            </a:r>
            <a:r>
              <a:rPr sz="2800" b="1" spc="-10" dirty="0">
                <a:latin typeface="Calibri"/>
                <a:cs typeface="Calibri"/>
              </a:rPr>
              <a:t>set</a:t>
            </a:r>
            <a:r>
              <a:rPr sz="2800" b="1" spc="10" dirty="0">
                <a:latin typeface="Calibri"/>
                <a:cs typeface="Calibri"/>
              </a:rPr>
              <a:t> </a:t>
            </a:r>
            <a:r>
              <a:rPr sz="2800" spc="-5" dirty="0">
                <a:latin typeface="Calibri"/>
                <a:cs typeface="Calibri"/>
              </a:rPr>
              <a:t>of </a:t>
            </a:r>
            <a:r>
              <a:rPr sz="2800" dirty="0">
                <a:latin typeface="Calibri"/>
                <a:cs typeface="Calibri"/>
              </a:rPr>
              <a:t> </a:t>
            </a:r>
            <a:r>
              <a:rPr sz="2800" spc="-10" dirty="0">
                <a:latin typeface="Calibri"/>
                <a:cs typeface="Calibri"/>
              </a:rPr>
              <a:t>requirements</a:t>
            </a:r>
            <a:r>
              <a:rPr sz="2800" spc="-5" dirty="0">
                <a:latin typeface="Calibri"/>
                <a:cs typeface="Calibri"/>
              </a:rPr>
              <a:t> </a:t>
            </a:r>
            <a:r>
              <a:rPr sz="2800" spc="-25" dirty="0">
                <a:latin typeface="Calibri"/>
                <a:cs typeface="Calibri"/>
              </a:rPr>
              <a:t>for</a:t>
            </a:r>
            <a:r>
              <a:rPr sz="2800" spc="-15" dirty="0">
                <a:latin typeface="Calibri"/>
                <a:cs typeface="Calibri"/>
              </a:rPr>
              <a:t> </a:t>
            </a:r>
            <a:r>
              <a:rPr sz="2800" dirty="0">
                <a:latin typeface="Calibri"/>
                <a:cs typeface="Calibri"/>
              </a:rPr>
              <a:t>the </a:t>
            </a:r>
            <a:r>
              <a:rPr sz="2800" spc="-10" dirty="0">
                <a:latin typeface="Calibri"/>
                <a:cs typeface="Calibri"/>
              </a:rPr>
              <a:t>product.</a:t>
            </a:r>
            <a:endParaRPr sz="28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28774"/>
            <a:ext cx="9529445" cy="4239895"/>
          </a:xfrm>
          <a:prstGeom prst="rect">
            <a:avLst/>
          </a:prstGeom>
        </p:spPr>
        <p:txBody>
          <a:bodyPr vert="horz" wrap="square" lIns="0" tIns="39369" rIns="0" bIns="0" rtlCol="0">
            <a:spAutoFit/>
          </a:bodyPr>
          <a:lstStyle/>
          <a:p>
            <a:pPr marL="241300" indent="-228600">
              <a:lnSpc>
                <a:spcPct val="100000"/>
              </a:lnSpc>
              <a:spcBef>
                <a:spcPts val="309"/>
              </a:spcBef>
              <a:buFont typeface="Arial MT"/>
              <a:buChar char="•"/>
              <a:tabLst>
                <a:tab pos="240665" algn="l"/>
                <a:tab pos="241300" algn="l"/>
              </a:tabLst>
            </a:pPr>
            <a:r>
              <a:rPr sz="2200" spc="-15" dirty="0">
                <a:latin typeface="Calibri"/>
                <a:cs typeface="Calibri"/>
              </a:rPr>
              <a:t>JAD</a:t>
            </a:r>
            <a:r>
              <a:rPr sz="2200" spc="-5" dirty="0">
                <a:latin typeface="Calibri"/>
                <a:cs typeface="Calibri"/>
              </a:rPr>
              <a:t> </a:t>
            </a:r>
            <a:r>
              <a:rPr sz="2200" dirty="0">
                <a:latin typeface="Calibri"/>
                <a:cs typeface="Calibri"/>
              </a:rPr>
              <a:t>is</a:t>
            </a:r>
            <a:r>
              <a:rPr sz="2200" spc="5" dirty="0">
                <a:latin typeface="Calibri"/>
                <a:cs typeface="Calibri"/>
              </a:rPr>
              <a:t> </a:t>
            </a:r>
            <a:r>
              <a:rPr sz="2200" dirty="0">
                <a:latin typeface="Calibri"/>
                <a:cs typeface="Calibri"/>
              </a:rPr>
              <a:t>a </a:t>
            </a:r>
            <a:r>
              <a:rPr sz="2200" spc="-15" dirty="0">
                <a:latin typeface="Calibri"/>
                <a:cs typeface="Calibri"/>
              </a:rPr>
              <a:t>registered</a:t>
            </a:r>
            <a:r>
              <a:rPr sz="2200" spc="-10" dirty="0">
                <a:latin typeface="Calibri"/>
                <a:cs typeface="Calibri"/>
              </a:rPr>
              <a:t> </a:t>
            </a:r>
            <a:r>
              <a:rPr sz="2200" spc="-5" dirty="0">
                <a:latin typeface="Calibri"/>
                <a:cs typeface="Calibri"/>
              </a:rPr>
              <a:t>trademark</a:t>
            </a:r>
            <a:r>
              <a:rPr sz="2200" dirty="0">
                <a:latin typeface="Calibri"/>
                <a:cs typeface="Calibri"/>
              </a:rPr>
              <a:t> </a:t>
            </a:r>
            <a:r>
              <a:rPr sz="2200" spc="-5" dirty="0">
                <a:latin typeface="Calibri"/>
                <a:cs typeface="Calibri"/>
              </a:rPr>
              <a:t>of </a:t>
            </a:r>
            <a:r>
              <a:rPr sz="2200" dirty="0">
                <a:latin typeface="Calibri"/>
                <a:cs typeface="Calibri"/>
              </a:rPr>
              <a:t>IBM </a:t>
            </a:r>
            <a:r>
              <a:rPr sz="2200" spc="-15" dirty="0">
                <a:latin typeface="Calibri"/>
                <a:cs typeface="Calibri"/>
              </a:rPr>
              <a:t>corporation.</a:t>
            </a:r>
            <a:endParaRPr sz="2200">
              <a:latin typeface="Calibri"/>
              <a:cs typeface="Calibri"/>
            </a:endParaRPr>
          </a:p>
          <a:p>
            <a:pPr marL="241300" indent="-228600">
              <a:lnSpc>
                <a:spcPct val="100000"/>
              </a:lnSpc>
              <a:spcBef>
                <a:spcPts val="209"/>
              </a:spcBef>
              <a:buFont typeface="Arial MT"/>
              <a:buChar char="•"/>
              <a:tabLst>
                <a:tab pos="240665" algn="l"/>
                <a:tab pos="241300" algn="l"/>
              </a:tabLst>
            </a:pPr>
            <a:r>
              <a:rPr sz="2200" spc="-10" dirty="0">
                <a:latin typeface="Calibri"/>
                <a:cs typeface="Calibri"/>
              </a:rPr>
              <a:t>Early validation,</a:t>
            </a:r>
            <a:r>
              <a:rPr sz="2200" spc="-25" dirty="0">
                <a:latin typeface="Calibri"/>
                <a:cs typeface="Calibri"/>
              </a:rPr>
              <a:t> </a:t>
            </a:r>
            <a:r>
              <a:rPr sz="2200" dirty="0">
                <a:latin typeface="Calibri"/>
                <a:cs typeface="Calibri"/>
              </a:rPr>
              <a:t>all</a:t>
            </a:r>
            <a:r>
              <a:rPr sz="2200" spc="-20" dirty="0">
                <a:latin typeface="Calibri"/>
                <a:cs typeface="Calibri"/>
              </a:rPr>
              <a:t> </a:t>
            </a:r>
            <a:r>
              <a:rPr sz="2200" spc="-15" dirty="0">
                <a:latin typeface="Calibri"/>
                <a:cs typeface="Calibri"/>
              </a:rPr>
              <a:t>stakeholders,</a:t>
            </a:r>
            <a:r>
              <a:rPr sz="2200" spc="10" dirty="0">
                <a:latin typeface="Calibri"/>
                <a:cs typeface="Calibri"/>
              </a:rPr>
              <a:t> </a:t>
            </a:r>
            <a:r>
              <a:rPr sz="2200" spc="-10" dirty="0">
                <a:latin typeface="Calibri"/>
                <a:cs typeface="Calibri"/>
              </a:rPr>
              <a:t>combined</a:t>
            </a:r>
            <a:r>
              <a:rPr sz="2200" spc="-20" dirty="0">
                <a:latin typeface="Calibri"/>
                <a:cs typeface="Calibri"/>
              </a:rPr>
              <a:t> </a:t>
            </a:r>
            <a:r>
              <a:rPr sz="2200" dirty="0">
                <a:latin typeface="Calibri"/>
                <a:cs typeface="Calibri"/>
              </a:rPr>
              <a:t>with</a:t>
            </a:r>
            <a:r>
              <a:rPr sz="2200" spc="-10" dirty="0">
                <a:latin typeface="Calibri"/>
                <a:cs typeface="Calibri"/>
              </a:rPr>
              <a:t> CORE</a:t>
            </a:r>
            <a:endParaRPr sz="2200">
              <a:latin typeface="Calibri"/>
              <a:cs typeface="Calibri"/>
            </a:endParaRPr>
          </a:p>
          <a:p>
            <a:pPr>
              <a:lnSpc>
                <a:spcPct val="100000"/>
              </a:lnSpc>
              <a:buFont typeface="Arial MT"/>
              <a:buChar char="•"/>
            </a:pPr>
            <a:endParaRPr sz="2500">
              <a:latin typeface="Calibri"/>
              <a:cs typeface="Calibri"/>
            </a:endParaRPr>
          </a:p>
          <a:p>
            <a:pPr>
              <a:lnSpc>
                <a:spcPct val="100000"/>
              </a:lnSpc>
              <a:spcBef>
                <a:spcPts val="45"/>
              </a:spcBef>
              <a:buFont typeface="Arial MT"/>
              <a:buChar char="•"/>
            </a:pPr>
            <a:endParaRPr sz="2300">
              <a:latin typeface="Calibri"/>
              <a:cs typeface="Calibri"/>
            </a:endParaRPr>
          </a:p>
          <a:p>
            <a:pPr marL="241300" indent="-228600">
              <a:lnSpc>
                <a:spcPct val="100000"/>
              </a:lnSpc>
              <a:buFont typeface="Arial MT"/>
              <a:buChar char="•"/>
              <a:tabLst>
                <a:tab pos="240665" algn="l"/>
                <a:tab pos="241300" algn="l"/>
              </a:tabLst>
            </a:pPr>
            <a:r>
              <a:rPr sz="2200" spc="-15" dirty="0">
                <a:latin typeface="Calibri"/>
                <a:cs typeface="Calibri"/>
              </a:rPr>
              <a:t>Roles</a:t>
            </a:r>
            <a:r>
              <a:rPr sz="2200" dirty="0">
                <a:latin typeface="Calibri"/>
                <a:cs typeface="Calibri"/>
              </a:rPr>
              <a:t> </a:t>
            </a:r>
            <a:r>
              <a:rPr sz="2200" spc="-25" dirty="0">
                <a:latin typeface="Calibri"/>
                <a:cs typeface="Calibri"/>
              </a:rPr>
              <a:t>(Sponsor,</a:t>
            </a:r>
            <a:r>
              <a:rPr sz="2200" spc="-20" dirty="0">
                <a:latin typeface="Calibri"/>
                <a:cs typeface="Calibri"/>
              </a:rPr>
              <a:t> </a:t>
            </a:r>
            <a:r>
              <a:rPr sz="2200" spc="-30" dirty="0">
                <a:latin typeface="Calibri"/>
                <a:cs typeface="Calibri"/>
              </a:rPr>
              <a:t>facilitator,</a:t>
            </a:r>
            <a:r>
              <a:rPr sz="2200" spc="-5" dirty="0">
                <a:latin typeface="Calibri"/>
                <a:cs typeface="Calibri"/>
              </a:rPr>
              <a:t> scribe,</a:t>
            </a:r>
            <a:r>
              <a:rPr sz="2200" spc="-30" dirty="0">
                <a:latin typeface="Calibri"/>
                <a:cs typeface="Calibri"/>
              </a:rPr>
              <a:t> </a:t>
            </a:r>
            <a:r>
              <a:rPr sz="2200" spc="-20" dirty="0">
                <a:latin typeface="Calibri"/>
                <a:cs typeface="Calibri"/>
              </a:rPr>
              <a:t>system</a:t>
            </a:r>
            <a:r>
              <a:rPr sz="2200" spc="-5" dirty="0">
                <a:latin typeface="Calibri"/>
                <a:cs typeface="Calibri"/>
              </a:rPr>
              <a:t> specialists)</a:t>
            </a:r>
            <a:endParaRPr sz="2200">
              <a:latin typeface="Calibri"/>
              <a:cs typeface="Calibri"/>
            </a:endParaRPr>
          </a:p>
          <a:p>
            <a:pPr>
              <a:lnSpc>
                <a:spcPct val="100000"/>
              </a:lnSpc>
              <a:buFont typeface="Arial MT"/>
              <a:buChar char="•"/>
            </a:pPr>
            <a:endParaRPr sz="2500">
              <a:latin typeface="Calibri"/>
              <a:cs typeface="Calibri"/>
            </a:endParaRPr>
          </a:p>
          <a:p>
            <a:pPr marL="241300" indent="-228600">
              <a:lnSpc>
                <a:spcPct val="100000"/>
              </a:lnSpc>
              <a:buFont typeface="Arial MT"/>
              <a:buChar char="•"/>
              <a:tabLst>
                <a:tab pos="240665" algn="l"/>
                <a:tab pos="241300" algn="l"/>
              </a:tabLst>
            </a:pPr>
            <a:r>
              <a:rPr sz="2200" spc="-15" dirty="0">
                <a:latin typeface="Calibri"/>
                <a:cs typeface="Calibri"/>
              </a:rPr>
              <a:t>JAD</a:t>
            </a:r>
            <a:r>
              <a:rPr sz="2200" spc="-30" dirty="0">
                <a:latin typeface="Calibri"/>
                <a:cs typeface="Calibri"/>
              </a:rPr>
              <a:t> </a:t>
            </a:r>
            <a:r>
              <a:rPr sz="2200" spc="-5" dirty="0">
                <a:latin typeface="Calibri"/>
                <a:cs typeface="Calibri"/>
              </a:rPr>
              <a:t>activities</a:t>
            </a:r>
            <a:endParaRPr sz="2200">
              <a:latin typeface="Calibri"/>
              <a:cs typeface="Calibri"/>
            </a:endParaRPr>
          </a:p>
          <a:p>
            <a:pPr marL="527050" marR="5080" indent="-514350">
              <a:lnSpc>
                <a:spcPct val="70000"/>
              </a:lnSpc>
              <a:spcBef>
                <a:spcPts val="1005"/>
              </a:spcBef>
              <a:buAutoNum type="arabicPeriod"/>
              <a:tabLst>
                <a:tab pos="526415" algn="l"/>
                <a:tab pos="527050" algn="l"/>
              </a:tabLst>
            </a:pPr>
            <a:r>
              <a:rPr sz="2200" spc="-10" dirty="0">
                <a:latin typeface="Calibri"/>
                <a:cs typeface="Calibri"/>
              </a:rPr>
              <a:t>Project</a:t>
            </a:r>
            <a:r>
              <a:rPr sz="2200" spc="-15" dirty="0">
                <a:latin typeface="Calibri"/>
                <a:cs typeface="Calibri"/>
              </a:rPr>
              <a:t> </a:t>
            </a:r>
            <a:r>
              <a:rPr sz="2200" spc="-5" dirty="0">
                <a:latin typeface="Calibri"/>
                <a:cs typeface="Calibri"/>
              </a:rPr>
              <a:t>definition</a:t>
            </a:r>
            <a:r>
              <a:rPr sz="2200" spc="-25" dirty="0">
                <a:latin typeface="Calibri"/>
                <a:cs typeface="Calibri"/>
              </a:rPr>
              <a:t> </a:t>
            </a:r>
            <a:r>
              <a:rPr sz="2200" spc="-10" dirty="0">
                <a:latin typeface="Calibri"/>
                <a:cs typeface="Calibri"/>
              </a:rPr>
              <a:t>(fact</a:t>
            </a:r>
            <a:r>
              <a:rPr sz="2200" spc="5" dirty="0">
                <a:latin typeface="Calibri"/>
                <a:cs typeface="Calibri"/>
              </a:rPr>
              <a:t> </a:t>
            </a:r>
            <a:r>
              <a:rPr sz="2200" spc="-5" dirty="0">
                <a:latin typeface="Calibri"/>
                <a:cs typeface="Calibri"/>
              </a:rPr>
              <a:t>finding,</a:t>
            </a:r>
            <a:r>
              <a:rPr sz="2200" spc="5" dirty="0">
                <a:latin typeface="Calibri"/>
                <a:cs typeface="Calibri"/>
              </a:rPr>
              <a:t> </a:t>
            </a:r>
            <a:r>
              <a:rPr sz="2200" spc="-20" dirty="0">
                <a:latin typeface="Calibri"/>
                <a:cs typeface="Calibri"/>
              </a:rPr>
              <a:t>info</a:t>
            </a:r>
            <a:r>
              <a:rPr sz="2200" spc="-15" dirty="0">
                <a:latin typeface="Calibri"/>
                <a:cs typeface="Calibri"/>
              </a:rPr>
              <a:t> </a:t>
            </a:r>
            <a:r>
              <a:rPr sz="2200" spc="-10" dirty="0">
                <a:latin typeface="Calibri"/>
                <a:cs typeface="Calibri"/>
              </a:rPr>
              <a:t>gathering.</a:t>
            </a:r>
            <a:r>
              <a:rPr sz="2200" spc="-15" dirty="0">
                <a:latin typeface="Calibri"/>
                <a:cs typeface="Calibri"/>
              </a:rPr>
              <a:t> </a:t>
            </a:r>
            <a:r>
              <a:rPr sz="2200" spc="-5" dirty="0">
                <a:latin typeface="Calibri"/>
                <a:cs typeface="Calibri"/>
              </a:rPr>
              <a:t>What</a:t>
            </a:r>
            <a:r>
              <a:rPr sz="2200" spc="-10" dirty="0">
                <a:latin typeface="Calibri"/>
                <a:cs typeface="Calibri"/>
              </a:rPr>
              <a:t> </a:t>
            </a:r>
            <a:r>
              <a:rPr sz="2200" dirty="0">
                <a:latin typeface="Calibri"/>
                <a:cs typeface="Calibri"/>
              </a:rPr>
              <a:t>is</a:t>
            </a:r>
            <a:r>
              <a:rPr sz="2200" spc="5" dirty="0">
                <a:latin typeface="Calibri"/>
                <a:cs typeface="Calibri"/>
              </a:rPr>
              <a:t> </a:t>
            </a:r>
            <a:r>
              <a:rPr sz="2200" spc="-10" dirty="0">
                <a:latin typeface="Calibri"/>
                <a:cs typeface="Calibri"/>
              </a:rPr>
              <a:t>required</a:t>
            </a:r>
            <a:r>
              <a:rPr sz="2200" spc="-15" dirty="0">
                <a:latin typeface="Calibri"/>
                <a:cs typeface="Calibri"/>
              </a:rPr>
              <a:t> </a:t>
            </a:r>
            <a:r>
              <a:rPr sz="2200" dirty="0">
                <a:latin typeface="Calibri"/>
                <a:cs typeface="Calibri"/>
              </a:rPr>
              <a:t>and </a:t>
            </a:r>
            <a:r>
              <a:rPr sz="2200" spc="-10" dirty="0">
                <a:latin typeface="Calibri"/>
                <a:cs typeface="Calibri"/>
              </a:rPr>
              <a:t>what </a:t>
            </a:r>
            <a:r>
              <a:rPr sz="2200" dirty="0">
                <a:latin typeface="Calibri"/>
                <a:cs typeface="Calibri"/>
              </a:rPr>
              <a:t>is</a:t>
            </a:r>
            <a:r>
              <a:rPr sz="2200" spc="5" dirty="0">
                <a:latin typeface="Calibri"/>
                <a:cs typeface="Calibri"/>
              </a:rPr>
              <a:t> </a:t>
            </a:r>
            <a:r>
              <a:rPr sz="2200" spc="-5" dirty="0">
                <a:latin typeface="Calibri"/>
                <a:cs typeface="Calibri"/>
              </a:rPr>
              <a:t>not, </a:t>
            </a:r>
            <a:r>
              <a:rPr sz="2200" spc="-480" dirty="0">
                <a:latin typeface="Calibri"/>
                <a:cs typeface="Calibri"/>
              </a:rPr>
              <a:t> </a:t>
            </a:r>
            <a:r>
              <a:rPr sz="2200" spc="-10" dirty="0">
                <a:latin typeface="Calibri"/>
                <a:cs typeface="Calibri"/>
              </a:rPr>
              <a:t>project</a:t>
            </a:r>
            <a:r>
              <a:rPr sz="2200" spc="-25" dirty="0">
                <a:latin typeface="Calibri"/>
                <a:cs typeface="Calibri"/>
              </a:rPr>
              <a:t> </a:t>
            </a:r>
            <a:r>
              <a:rPr sz="2200" spc="-5" dirty="0">
                <a:latin typeface="Calibri"/>
                <a:cs typeface="Calibri"/>
              </a:rPr>
              <a:t>charter)</a:t>
            </a:r>
            <a:endParaRPr sz="2200">
              <a:latin typeface="Calibri"/>
              <a:cs typeface="Calibri"/>
            </a:endParaRPr>
          </a:p>
          <a:p>
            <a:pPr marL="527050" indent="-514350">
              <a:lnSpc>
                <a:spcPct val="100000"/>
              </a:lnSpc>
              <a:spcBef>
                <a:spcPts val="204"/>
              </a:spcBef>
              <a:buAutoNum type="arabicPeriod"/>
              <a:tabLst>
                <a:tab pos="526415" algn="l"/>
                <a:tab pos="527050" algn="l"/>
              </a:tabLst>
            </a:pPr>
            <a:r>
              <a:rPr sz="2200" spc="-10" dirty="0">
                <a:latin typeface="Calibri"/>
                <a:cs typeface="Calibri"/>
              </a:rPr>
              <a:t>Forming</a:t>
            </a:r>
            <a:r>
              <a:rPr sz="2200" spc="-5" dirty="0">
                <a:latin typeface="Calibri"/>
                <a:cs typeface="Calibri"/>
              </a:rPr>
              <a:t> </a:t>
            </a:r>
            <a:r>
              <a:rPr sz="2200" spc="-15" dirty="0">
                <a:latin typeface="Calibri"/>
                <a:cs typeface="Calibri"/>
              </a:rPr>
              <a:t>JAD</a:t>
            </a:r>
            <a:r>
              <a:rPr sz="2200" spc="-10" dirty="0">
                <a:latin typeface="Calibri"/>
                <a:cs typeface="Calibri"/>
              </a:rPr>
              <a:t> team</a:t>
            </a:r>
            <a:r>
              <a:rPr sz="2200" dirty="0">
                <a:latin typeface="Calibri"/>
                <a:cs typeface="Calibri"/>
              </a:rPr>
              <a:t> </a:t>
            </a:r>
            <a:r>
              <a:rPr sz="2200" spc="-10" dirty="0">
                <a:latin typeface="Calibri"/>
                <a:cs typeface="Calibri"/>
              </a:rPr>
              <a:t>(formed</a:t>
            </a:r>
            <a:r>
              <a:rPr sz="2200" spc="-5" dirty="0">
                <a:latin typeface="Calibri"/>
                <a:cs typeface="Calibri"/>
              </a:rPr>
              <a:t> </a:t>
            </a:r>
            <a:r>
              <a:rPr sz="2200" spc="-10" dirty="0">
                <a:latin typeface="Calibri"/>
                <a:cs typeface="Calibri"/>
              </a:rPr>
              <a:t>by</a:t>
            </a:r>
            <a:r>
              <a:rPr sz="2200" spc="5" dirty="0">
                <a:latin typeface="Calibri"/>
                <a:cs typeface="Calibri"/>
              </a:rPr>
              <a:t> </a:t>
            </a:r>
            <a:r>
              <a:rPr sz="2200" spc="-15" dirty="0">
                <a:latin typeface="Calibri"/>
                <a:cs typeface="Calibri"/>
              </a:rPr>
              <a:t>facilitator</a:t>
            </a:r>
            <a:r>
              <a:rPr sz="2200" spc="-25" dirty="0">
                <a:latin typeface="Calibri"/>
                <a:cs typeface="Calibri"/>
              </a:rPr>
              <a:t> </a:t>
            </a:r>
            <a:r>
              <a:rPr sz="2200" dirty="0">
                <a:latin typeface="Calibri"/>
                <a:cs typeface="Calibri"/>
              </a:rPr>
              <a:t>&amp;</a:t>
            </a:r>
            <a:r>
              <a:rPr sz="2200" spc="-5" dirty="0">
                <a:latin typeface="Calibri"/>
                <a:cs typeface="Calibri"/>
              </a:rPr>
              <a:t> sponsor)</a:t>
            </a:r>
            <a:endParaRPr sz="2200">
              <a:latin typeface="Calibri"/>
              <a:cs typeface="Calibri"/>
            </a:endParaRPr>
          </a:p>
          <a:p>
            <a:pPr marL="527050" indent="-514350">
              <a:lnSpc>
                <a:spcPct val="100000"/>
              </a:lnSpc>
              <a:spcBef>
                <a:spcPts val="210"/>
              </a:spcBef>
              <a:buAutoNum type="arabicPeriod"/>
              <a:tabLst>
                <a:tab pos="526415" algn="l"/>
                <a:tab pos="527050" algn="l"/>
              </a:tabLst>
            </a:pPr>
            <a:r>
              <a:rPr sz="2200" spc="-5" dirty="0">
                <a:latin typeface="Calibri"/>
                <a:cs typeface="Calibri"/>
              </a:rPr>
              <a:t>Kick-off</a:t>
            </a:r>
            <a:endParaRPr sz="2200">
              <a:latin typeface="Calibri"/>
              <a:cs typeface="Calibri"/>
            </a:endParaRPr>
          </a:p>
          <a:p>
            <a:pPr marL="527050" indent="-514350">
              <a:lnSpc>
                <a:spcPct val="100000"/>
              </a:lnSpc>
              <a:spcBef>
                <a:spcPts val="210"/>
              </a:spcBef>
              <a:buAutoNum type="arabicPeriod"/>
              <a:tabLst>
                <a:tab pos="526415" algn="l"/>
                <a:tab pos="527050" algn="l"/>
              </a:tabLst>
            </a:pPr>
            <a:r>
              <a:rPr sz="2200" spc="-5" dirty="0">
                <a:latin typeface="Calibri"/>
                <a:cs typeface="Calibri"/>
              </a:rPr>
              <a:t>Regular</a:t>
            </a:r>
            <a:r>
              <a:rPr sz="2200" spc="-25" dirty="0">
                <a:latin typeface="Calibri"/>
                <a:cs typeface="Calibri"/>
              </a:rPr>
              <a:t> </a:t>
            </a:r>
            <a:r>
              <a:rPr sz="2200" spc="-15" dirty="0">
                <a:latin typeface="Calibri"/>
                <a:cs typeface="Calibri"/>
              </a:rPr>
              <a:t>JAD</a:t>
            </a:r>
            <a:r>
              <a:rPr sz="2200" spc="-5" dirty="0">
                <a:latin typeface="Calibri"/>
                <a:cs typeface="Calibri"/>
              </a:rPr>
              <a:t> sessions</a:t>
            </a:r>
            <a:r>
              <a:rPr sz="2200" spc="-20" dirty="0">
                <a:latin typeface="Calibri"/>
                <a:cs typeface="Calibri"/>
              </a:rPr>
              <a:t> for</a:t>
            </a:r>
            <a:r>
              <a:rPr sz="2200" spc="-5" dirty="0">
                <a:latin typeface="Calibri"/>
                <a:cs typeface="Calibri"/>
              </a:rPr>
              <a:t> planning,</a:t>
            </a:r>
            <a:r>
              <a:rPr sz="2200" spc="-15" dirty="0">
                <a:latin typeface="Calibri"/>
                <a:cs typeface="Calibri"/>
              </a:rPr>
              <a:t> </a:t>
            </a:r>
            <a:r>
              <a:rPr sz="2200" spc="-5" dirty="0">
                <a:latin typeface="Calibri"/>
                <a:cs typeface="Calibri"/>
              </a:rPr>
              <a:t>analysis,</a:t>
            </a:r>
            <a:r>
              <a:rPr sz="2200" spc="-25" dirty="0">
                <a:latin typeface="Calibri"/>
                <a:cs typeface="Calibri"/>
              </a:rPr>
              <a:t> </a:t>
            </a:r>
            <a:r>
              <a:rPr sz="2200" spc="-5" dirty="0">
                <a:latin typeface="Calibri"/>
                <a:cs typeface="Calibri"/>
              </a:rPr>
              <a:t>design</a:t>
            </a:r>
            <a:r>
              <a:rPr sz="2200" spc="-15" dirty="0">
                <a:latin typeface="Calibri"/>
                <a:cs typeface="Calibri"/>
              </a:rPr>
              <a:t> </a:t>
            </a:r>
            <a:r>
              <a:rPr sz="2200" dirty="0">
                <a:latin typeface="Calibri"/>
                <a:cs typeface="Calibri"/>
              </a:rPr>
              <a:t>and</a:t>
            </a:r>
            <a:r>
              <a:rPr sz="2200" spc="-20" dirty="0">
                <a:latin typeface="Calibri"/>
                <a:cs typeface="Calibri"/>
              </a:rPr>
              <a:t> </a:t>
            </a:r>
            <a:r>
              <a:rPr sz="2200" spc="-5" dirty="0">
                <a:latin typeface="Calibri"/>
                <a:cs typeface="Calibri"/>
              </a:rPr>
              <a:t>development</a:t>
            </a:r>
            <a:endParaRPr sz="220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8030209" cy="695960"/>
          </a:xfrm>
          <a:prstGeom prst="rect">
            <a:avLst/>
          </a:prstGeom>
        </p:spPr>
        <p:txBody>
          <a:bodyPr vert="horz" wrap="square" lIns="0" tIns="12700" rIns="0" bIns="0" rtlCol="0">
            <a:spAutoFit/>
          </a:bodyPr>
          <a:lstStyle/>
          <a:p>
            <a:pPr marL="12700">
              <a:lnSpc>
                <a:spcPct val="100000"/>
              </a:lnSpc>
              <a:spcBef>
                <a:spcPts val="100"/>
              </a:spcBef>
            </a:pPr>
            <a:r>
              <a:rPr spc="-5" dirty="0"/>
              <a:t>Quality</a:t>
            </a:r>
            <a:r>
              <a:rPr spc="-30" dirty="0"/>
              <a:t> </a:t>
            </a:r>
            <a:r>
              <a:rPr dirty="0"/>
              <a:t>Function</a:t>
            </a:r>
            <a:r>
              <a:rPr spc="-5" dirty="0"/>
              <a:t> </a:t>
            </a:r>
            <a:r>
              <a:rPr spc="-10" dirty="0"/>
              <a:t>Deployment</a:t>
            </a:r>
            <a:r>
              <a:rPr dirty="0"/>
              <a:t> (QFD)</a:t>
            </a:r>
          </a:p>
        </p:txBody>
      </p:sp>
      <p:sp>
        <p:nvSpPr>
          <p:cNvPr id="3" name="object 3"/>
          <p:cNvSpPr txBox="1"/>
          <p:nvPr/>
        </p:nvSpPr>
        <p:spPr>
          <a:xfrm>
            <a:off x="916939" y="1758949"/>
            <a:ext cx="10006965" cy="4160520"/>
          </a:xfrm>
          <a:prstGeom prst="rect">
            <a:avLst/>
          </a:prstGeom>
        </p:spPr>
        <p:txBody>
          <a:bodyPr vert="horz" wrap="square" lIns="0" tIns="95250" rIns="0" bIns="0" rtlCol="0">
            <a:spAutoFit/>
          </a:bodyPr>
          <a:lstStyle/>
          <a:p>
            <a:pPr marL="241300" marR="128905" indent="-228600" algn="just">
              <a:lnSpc>
                <a:spcPts val="2690"/>
              </a:lnSpc>
              <a:spcBef>
                <a:spcPts val="750"/>
              </a:spcBef>
              <a:buFont typeface="Arial MT"/>
              <a:buChar char="•"/>
              <a:tabLst>
                <a:tab pos="241300" algn="l"/>
              </a:tabLst>
            </a:pPr>
            <a:r>
              <a:rPr sz="2800" dirty="0">
                <a:latin typeface="Calibri"/>
                <a:cs typeface="Calibri"/>
              </a:rPr>
              <a:t>QFD is </a:t>
            </a:r>
            <a:r>
              <a:rPr sz="2800" spc="-10" dirty="0">
                <a:latin typeface="Calibri"/>
                <a:cs typeface="Calibri"/>
              </a:rPr>
              <a:t>customer driven </a:t>
            </a:r>
            <a:r>
              <a:rPr sz="2800" spc="-15" dirty="0">
                <a:latin typeface="Calibri"/>
                <a:cs typeface="Calibri"/>
              </a:rPr>
              <a:t>process </a:t>
            </a:r>
            <a:r>
              <a:rPr sz="2800" spc="-10" dirty="0">
                <a:latin typeface="Calibri"/>
                <a:cs typeface="Calibri"/>
              </a:rPr>
              <a:t>that </a:t>
            </a:r>
            <a:r>
              <a:rPr sz="2800" spc="-5" dirty="0">
                <a:solidFill>
                  <a:srgbClr val="C00000"/>
                </a:solidFill>
                <a:latin typeface="Calibri"/>
                <a:cs typeface="Calibri"/>
              </a:rPr>
              <a:t>uses </a:t>
            </a:r>
            <a:r>
              <a:rPr sz="2800" spc="-15" dirty="0">
                <a:solidFill>
                  <a:srgbClr val="C00000"/>
                </a:solidFill>
                <a:latin typeface="Calibri"/>
                <a:cs typeface="Calibri"/>
              </a:rPr>
              <a:t>customers' </a:t>
            </a:r>
            <a:r>
              <a:rPr sz="2800" spc="-10" dirty="0">
                <a:solidFill>
                  <a:srgbClr val="C00000"/>
                </a:solidFill>
                <a:latin typeface="Calibri"/>
                <a:cs typeface="Calibri"/>
              </a:rPr>
              <a:t>requirements </a:t>
            </a:r>
            <a:r>
              <a:rPr sz="2800" spc="-620" dirty="0">
                <a:solidFill>
                  <a:srgbClr val="C00000"/>
                </a:solidFill>
                <a:latin typeface="Calibri"/>
                <a:cs typeface="Calibri"/>
              </a:rPr>
              <a:t> </a:t>
            </a:r>
            <a:r>
              <a:rPr sz="2800" dirty="0">
                <a:solidFill>
                  <a:srgbClr val="C00000"/>
                </a:solidFill>
                <a:latin typeface="Calibri"/>
                <a:cs typeface="Calibri"/>
              </a:rPr>
              <a:t>and </a:t>
            </a:r>
            <a:r>
              <a:rPr sz="2800" spc="-10" dirty="0">
                <a:solidFill>
                  <a:srgbClr val="C00000"/>
                </a:solidFill>
                <a:latin typeface="Calibri"/>
                <a:cs typeface="Calibri"/>
              </a:rPr>
              <a:t>prioritization </a:t>
            </a:r>
            <a:r>
              <a:rPr sz="2800" spc="-20" dirty="0">
                <a:solidFill>
                  <a:srgbClr val="C00000"/>
                </a:solidFill>
                <a:latin typeface="Calibri"/>
                <a:cs typeface="Calibri"/>
              </a:rPr>
              <a:t>to </a:t>
            </a:r>
            <a:r>
              <a:rPr sz="2800" spc="-10" dirty="0">
                <a:solidFill>
                  <a:srgbClr val="C00000"/>
                </a:solidFill>
                <a:latin typeface="Calibri"/>
                <a:cs typeface="Calibri"/>
              </a:rPr>
              <a:t>drive </a:t>
            </a:r>
            <a:r>
              <a:rPr sz="2800" spc="-5" dirty="0">
                <a:solidFill>
                  <a:srgbClr val="C00000"/>
                </a:solidFill>
                <a:latin typeface="Calibri"/>
                <a:cs typeface="Calibri"/>
              </a:rPr>
              <a:t>the functions </a:t>
            </a:r>
            <a:r>
              <a:rPr sz="2800" spc="-10" dirty="0">
                <a:latin typeface="Calibri"/>
                <a:cs typeface="Calibri"/>
              </a:rPr>
              <a:t>that </a:t>
            </a:r>
            <a:r>
              <a:rPr sz="2800" dirty="0">
                <a:latin typeface="Calibri"/>
                <a:cs typeface="Calibri"/>
              </a:rPr>
              <a:t>the </a:t>
            </a:r>
            <a:r>
              <a:rPr sz="2800" spc="-15" dirty="0">
                <a:latin typeface="Calibri"/>
                <a:cs typeface="Calibri"/>
              </a:rPr>
              <a:t>product </a:t>
            </a:r>
            <a:r>
              <a:rPr sz="2800" spc="-5" dirty="0">
                <a:latin typeface="Calibri"/>
                <a:cs typeface="Calibri"/>
              </a:rPr>
              <a:t>shall </a:t>
            </a:r>
            <a:r>
              <a:rPr sz="2800" spc="-25" dirty="0">
                <a:latin typeface="Calibri"/>
                <a:cs typeface="Calibri"/>
              </a:rPr>
              <a:t>have </a:t>
            </a:r>
            <a:r>
              <a:rPr sz="2800" spc="-620" dirty="0">
                <a:latin typeface="Calibri"/>
                <a:cs typeface="Calibri"/>
              </a:rPr>
              <a:t> </a:t>
            </a:r>
            <a:r>
              <a:rPr sz="2800" dirty="0">
                <a:latin typeface="Calibri"/>
                <a:cs typeface="Calibri"/>
              </a:rPr>
              <a:t>and</a:t>
            </a:r>
            <a:r>
              <a:rPr sz="2800" spc="5" dirty="0">
                <a:latin typeface="Calibri"/>
                <a:cs typeface="Calibri"/>
              </a:rPr>
              <a:t> </a:t>
            </a:r>
            <a:r>
              <a:rPr sz="2800" spc="-10" dirty="0">
                <a:latin typeface="Calibri"/>
                <a:cs typeface="Calibri"/>
              </a:rPr>
              <a:t>determines</a:t>
            </a:r>
            <a:r>
              <a:rPr sz="2800" spc="-5" dirty="0">
                <a:latin typeface="Calibri"/>
                <a:cs typeface="Calibri"/>
              </a:rPr>
              <a:t> </a:t>
            </a:r>
            <a:r>
              <a:rPr sz="2800" spc="-10" dirty="0">
                <a:latin typeface="Calibri"/>
                <a:cs typeface="Calibri"/>
              </a:rPr>
              <a:t>how</a:t>
            </a:r>
            <a:r>
              <a:rPr sz="2800" spc="10" dirty="0">
                <a:latin typeface="Calibri"/>
                <a:cs typeface="Calibri"/>
              </a:rPr>
              <a:t> </a:t>
            </a:r>
            <a:r>
              <a:rPr sz="2800" dirty="0">
                <a:latin typeface="Calibri"/>
                <a:cs typeface="Calibri"/>
              </a:rPr>
              <a:t>these</a:t>
            </a:r>
            <a:r>
              <a:rPr sz="2800" spc="-5" dirty="0">
                <a:latin typeface="Calibri"/>
                <a:cs typeface="Calibri"/>
              </a:rPr>
              <a:t> functions</a:t>
            </a:r>
            <a:r>
              <a:rPr sz="2800" spc="10" dirty="0">
                <a:latin typeface="Calibri"/>
                <a:cs typeface="Calibri"/>
              </a:rPr>
              <a:t> </a:t>
            </a:r>
            <a:r>
              <a:rPr sz="2800" spc="-15" dirty="0">
                <a:latin typeface="Calibri"/>
                <a:cs typeface="Calibri"/>
              </a:rPr>
              <a:t>are</a:t>
            </a:r>
            <a:r>
              <a:rPr sz="2800" spc="-5" dirty="0">
                <a:latin typeface="Calibri"/>
                <a:cs typeface="Calibri"/>
              </a:rPr>
              <a:t> </a:t>
            </a:r>
            <a:r>
              <a:rPr sz="2800" dirty="0">
                <a:latin typeface="Calibri"/>
                <a:cs typeface="Calibri"/>
              </a:rPr>
              <a:t>made</a:t>
            </a:r>
            <a:r>
              <a:rPr sz="2800" spc="-10" dirty="0">
                <a:latin typeface="Calibri"/>
                <a:cs typeface="Calibri"/>
              </a:rPr>
              <a:t> </a:t>
            </a:r>
            <a:r>
              <a:rPr sz="2800" spc="-15" dirty="0">
                <a:latin typeface="Calibri"/>
                <a:cs typeface="Calibri"/>
              </a:rPr>
              <a:t>available.</a:t>
            </a:r>
            <a:endParaRPr sz="2800">
              <a:latin typeface="Calibri"/>
              <a:cs typeface="Calibri"/>
            </a:endParaRPr>
          </a:p>
          <a:p>
            <a:pPr marL="241300" indent="-228600" algn="just">
              <a:lnSpc>
                <a:spcPct val="100000"/>
              </a:lnSpc>
              <a:spcBef>
                <a:spcPts val="350"/>
              </a:spcBef>
              <a:buFont typeface="Arial MT"/>
              <a:buChar char="•"/>
              <a:tabLst>
                <a:tab pos="241300" algn="l"/>
              </a:tabLst>
            </a:pPr>
            <a:r>
              <a:rPr sz="2800" spc="-5" dirty="0">
                <a:latin typeface="Calibri"/>
                <a:cs typeface="Calibri"/>
              </a:rPr>
              <a:t>Quality </a:t>
            </a:r>
            <a:r>
              <a:rPr sz="2800" dirty="0">
                <a:latin typeface="Calibri"/>
                <a:cs typeface="Calibri"/>
              </a:rPr>
              <a:t>as</a:t>
            </a:r>
            <a:r>
              <a:rPr sz="2800" spc="-5" dirty="0">
                <a:latin typeface="Calibri"/>
                <a:cs typeface="Calibri"/>
              </a:rPr>
              <a:t> </a:t>
            </a:r>
            <a:r>
              <a:rPr sz="2800" dirty="0">
                <a:latin typeface="Calibri"/>
                <a:cs typeface="Calibri"/>
              </a:rPr>
              <a:t>the </a:t>
            </a:r>
            <a:r>
              <a:rPr sz="2800" spc="-10" dirty="0">
                <a:latin typeface="Calibri"/>
                <a:cs typeface="Calibri"/>
              </a:rPr>
              <a:t>objective</a:t>
            </a:r>
            <a:r>
              <a:rPr sz="2800" spc="5" dirty="0">
                <a:latin typeface="Calibri"/>
                <a:cs typeface="Calibri"/>
              </a:rPr>
              <a:t> </a:t>
            </a:r>
            <a:r>
              <a:rPr sz="2800" spc="-20" dirty="0">
                <a:latin typeface="Calibri"/>
                <a:cs typeface="Calibri"/>
              </a:rPr>
              <a:t>statement</a:t>
            </a:r>
            <a:r>
              <a:rPr sz="2800" dirty="0">
                <a:latin typeface="Calibri"/>
                <a:cs typeface="Calibri"/>
              </a:rPr>
              <a:t> </a:t>
            </a:r>
            <a:r>
              <a:rPr sz="2800" spc="-5" dirty="0">
                <a:latin typeface="Calibri"/>
                <a:cs typeface="Calibri"/>
              </a:rPr>
              <a:t>(the</a:t>
            </a:r>
            <a:r>
              <a:rPr sz="2800" spc="-15" dirty="0">
                <a:latin typeface="Calibri"/>
                <a:cs typeface="Calibri"/>
              </a:rPr>
              <a:t> </a:t>
            </a:r>
            <a:r>
              <a:rPr sz="2800" spc="-5" dirty="0">
                <a:latin typeface="Calibri"/>
                <a:cs typeface="Calibri"/>
              </a:rPr>
              <a:t>what</a:t>
            </a:r>
            <a:r>
              <a:rPr sz="2800" dirty="0">
                <a:latin typeface="Calibri"/>
                <a:cs typeface="Calibri"/>
              </a:rPr>
              <a:t> is</a:t>
            </a:r>
            <a:r>
              <a:rPr sz="2800" spc="5" dirty="0">
                <a:latin typeface="Calibri"/>
                <a:cs typeface="Calibri"/>
              </a:rPr>
              <a:t> </a:t>
            </a:r>
            <a:r>
              <a:rPr sz="2800" spc="-10" dirty="0">
                <a:latin typeface="Calibri"/>
                <a:cs typeface="Calibri"/>
              </a:rPr>
              <a:t>required)</a:t>
            </a:r>
            <a:endParaRPr sz="2800">
              <a:latin typeface="Calibri"/>
              <a:cs typeface="Calibri"/>
            </a:endParaRPr>
          </a:p>
          <a:p>
            <a:pPr marL="241300" marR="5080" indent="-228600" algn="just">
              <a:lnSpc>
                <a:spcPts val="2690"/>
              </a:lnSpc>
              <a:spcBef>
                <a:spcPts val="969"/>
              </a:spcBef>
              <a:buFont typeface="Arial MT"/>
              <a:buChar char="•"/>
              <a:tabLst>
                <a:tab pos="241300" algn="l"/>
              </a:tabLst>
            </a:pPr>
            <a:r>
              <a:rPr sz="2800" spc="-5" dirty="0">
                <a:latin typeface="Calibri"/>
                <a:cs typeface="Calibri"/>
              </a:rPr>
              <a:t>Function </a:t>
            </a:r>
            <a:r>
              <a:rPr sz="2800" dirty="0">
                <a:latin typeface="Calibri"/>
                <a:cs typeface="Calibri"/>
              </a:rPr>
              <a:t>is </a:t>
            </a:r>
            <a:r>
              <a:rPr sz="2800" spc="-10" dirty="0">
                <a:latin typeface="Calibri"/>
                <a:cs typeface="Calibri"/>
              </a:rPr>
              <a:t>derived </a:t>
            </a:r>
            <a:r>
              <a:rPr sz="2800" spc="-20" dirty="0">
                <a:latin typeface="Calibri"/>
                <a:cs typeface="Calibri"/>
              </a:rPr>
              <a:t>from </a:t>
            </a:r>
            <a:r>
              <a:rPr sz="2800" spc="-5" dirty="0">
                <a:latin typeface="Calibri"/>
                <a:cs typeface="Calibri"/>
              </a:rPr>
              <a:t>quality </a:t>
            </a:r>
            <a:r>
              <a:rPr sz="2800" dirty="0">
                <a:latin typeface="Calibri"/>
                <a:cs typeface="Calibri"/>
              </a:rPr>
              <a:t>and </a:t>
            </a:r>
            <a:r>
              <a:rPr sz="2800" spc="-10" dirty="0">
                <a:latin typeface="Calibri"/>
                <a:cs typeface="Calibri"/>
              </a:rPr>
              <a:t>gives product characteristics </a:t>
            </a:r>
            <a:r>
              <a:rPr sz="2800" spc="-20" dirty="0">
                <a:latin typeface="Calibri"/>
                <a:cs typeface="Calibri"/>
              </a:rPr>
              <a:t>to </a:t>
            </a:r>
            <a:r>
              <a:rPr sz="2800" spc="-620" dirty="0">
                <a:latin typeface="Calibri"/>
                <a:cs typeface="Calibri"/>
              </a:rPr>
              <a:t> </a:t>
            </a:r>
            <a:r>
              <a:rPr sz="2800" spc="-10" dirty="0">
                <a:latin typeface="Calibri"/>
                <a:cs typeface="Calibri"/>
              </a:rPr>
              <a:t>meet</a:t>
            </a:r>
            <a:r>
              <a:rPr sz="2800" spc="-5" dirty="0">
                <a:latin typeface="Calibri"/>
                <a:cs typeface="Calibri"/>
              </a:rPr>
              <a:t> </a:t>
            </a:r>
            <a:r>
              <a:rPr sz="2800" spc="-15" dirty="0">
                <a:latin typeface="Calibri"/>
                <a:cs typeface="Calibri"/>
              </a:rPr>
              <a:t>customer</a:t>
            </a:r>
            <a:r>
              <a:rPr sz="2800" spc="20" dirty="0">
                <a:latin typeface="Calibri"/>
                <a:cs typeface="Calibri"/>
              </a:rPr>
              <a:t> </a:t>
            </a:r>
            <a:r>
              <a:rPr sz="2800" spc="-10" dirty="0">
                <a:latin typeface="Calibri"/>
                <a:cs typeface="Calibri"/>
              </a:rPr>
              <a:t>reqs</a:t>
            </a:r>
            <a:endParaRPr sz="2800">
              <a:latin typeface="Calibri"/>
              <a:cs typeface="Calibri"/>
            </a:endParaRPr>
          </a:p>
          <a:p>
            <a:pPr marL="241300" indent="-228600" algn="just">
              <a:lnSpc>
                <a:spcPct val="100000"/>
              </a:lnSpc>
              <a:spcBef>
                <a:spcPts val="350"/>
              </a:spcBef>
              <a:buFont typeface="Arial MT"/>
              <a:buChar char="•"/>
              <a:tabLst>
                <a:tab pos="241300" algn="l"/>
              </a:tabLst>
            </a:pPr>
            <a:r>
              <a:rPr sz="2800" spc="-10" dirty="0">
                <a:latin typeface="Calibri"/>
                <a:cs typeface="Calibri"/>
              </a:rPr>
              <a:t>Deployment</a:t>
            </a:r>
            <a:r>
              <a:rPr sz="2800" spc="-15" dirty="0">
                <a:latin typeface="Calibri"/>
                <a:cs typeface="Calibri"/>
              </a:rPr>
              <a:t> </a:t>
            </a:r>
            <a:r>
              <a:rPr sz="2800" spc="-10" dirty="0">
                <a:latin typeface="Calibri"/>
                <a:cs typeface="Calibri"/>
              </a:rPr>
              <a:t>derived </a:t>
            </a:r>
            <a:r>
              <a:rPr sz="2800" spc="-15" dirty="0">
                <a:latin typeface="Calibri"/>
                <a:cs typeface="Calibri"/>
              </a:rPr>
              <a:t>from</a:t>
            </a:r>
            <a:r>
              <a:rPr sz="2800" spc="-20" dirty="0">
                <a:latin typeface="Calibri"/>
                <a:cs typeface="Calibri"/>
              </a:rPr>
              <a:t> </a:t>
            </a:r>
            <a:r>
              <a:rPr sz="2800" spc="-5" dirty="0">
                <a:latin typeface="Calibri"/>
                <a:cs typeface="Calibri"/>
              </a:rPr>
              <a:t>function</a:t>
            </a:r>
            <a:endParaRPr sz="2800">
              <a:latin typeface="Calibri"/>
              <a:cs typeface="Calibri"/>
            </a:endParaRPr>
          </a:p>
          <a:p>
            <a:pPr>
              <a:lnSpc>
                <a:spcPct val="100000"/>
              </a:lnSpc>
              <a:spcBef>
                <a:spcPts val="25"/>
              </a:spcBef>
              <a:buFont typeface="Arial MT"/>
              <a:buChar char="•"/>
            </a:pPr>
            <a:endParaRPr sz="3800">
              <a:latin typeface="Calibri"/>
              <a:cs typeface="Calibri"/>
            </a:endParaRPr>
          </a:p>
          <a:p>
            <a:pPr marL="241300" marR="272415" indent="-228600">
              <a:lnSpc>
                <a:spcPts val="2690"/>
              </a:lnSpc>
              <a:buFont typeface="Arial MT"/>
              <a:buChar char="•"/>
              <a:tabLst>
                <a:tab pos="241300" algn="l"/>
              </a:tabLst>
            </a:pPr>
            <a:r>
              <a:rPr sz="2800" dirty="0">
                <a:latin typeface="Calibri"/>
                <a:cs typeface="Calibri"/>
              </a:rPr>
              <a:t>In </a:t>
            </a:r>
            <a:r>
              <a:rPr sz="2800" spc="-10" dirty="0">
                <a:latin typeface="Calibri"/>
                <a:cs typeface="Calibri"/>
              </a:rPr>
              <a:t>auto</a:t>
            </a:r>
            <a:r>
              <a:rPr sz="2800" spc="-5" dirty="0">
                <a:latin typeface="Calibri"/>
                <a:cs typeface="Calibri"/>
              </a:rPr>
              <a:t> industry:</a:t>
            </a:r>
            <a:r>
              <a:rPr sz="2800" spc="10" dirty="0">
                <a:latin typeface="Calibri"/>
                <a:cs typeface="Calibri"/>
              </a:rPr>
              <a:t> </a:t>
            </a:r>
            <a:r>
              <a:rPr sz="2800" spc="-15" dirty="0">
                <a:latin typeface="Calibri"/>
                <a:cs typeface="Calibri"/>
              </a:rPr>
              <a:t>customers</a:t>
            </a:r>
            <a:r>
              <a:rPr sz="2800" spc="5" dirty="0">
                <a:latin typeface="Calibri"/>
                <a:cs typeface="Calibri"/>
              </a:rPr>
              <a:t> </a:t>
            </a:r>
            <a:r>
              <a:rPr sz="2800" spc="-10" dirty="0">
                <a:latin typeface="Calibri"/>
                <a:cs typeface="Calibri"/>
              </a:rPr>
              <a:t>reqs</a:t>
            </a:r>
            <a:r>
              <a:rPr sz="2800" spc="-5" dirty="0">
                <a:latin typeface="Calibri"/>
                <a:cs typeface="Calibri"/>
              </a:rPr>
              <a:t> of </a:t>
            </a:r>
            <a:r>
              <a:rPr sz="2800" spc="-10" dirty="0">
                <a:latin typeface="Calibri"/>
                <a:cs typeface="Calibri"/>
              </a:rPr>
              <a:t>car</a:t>
            </a:r>
            <a:r>
              <a:rPr sz="2800" dirty="0">
                <a:latin typeface="Calibri"/>
                <a:cs typeface="Calibri"/>
              </a:rPr>
              <a:t> </a:t>
            </a:r>
            <a:r>
              <a:rPr sz="2800" spc="-10" dirty="0">
                <a:latin typeface="Calibri"/>
                <a:cs typeface="Calibri"/>
              </a:rPr>
              <a:t>are </a:t>
            </a:r>
            <a:r>
              <a:rPr sz="2800" spc="-5" dirty="0">
                <a:latin typeface="Calibri"/>
                <a:cs typeface="Calibri"/>
              </a:rPr>
              <a:t>used </a:t>
            </a:r>
            <a:r>
              <a:rPr sz="2800" spc="-20" dirty="0">
                <a:latin typeface="Calibri"/>
                <a:cs typeface="Calibri"/>
              </a:rPr>
              <a:t>to</a:t>
            </a:r>
            <a:r>
              <a:rPr sz="2800" spc="-5" dirty="0">
                <a:latin typeface="Calibri"/>
                <a:cs typeface="Calibri"/>
              </a:rPr>
              <a:t> </a:t>
            </a:r>
            <a:r>
              <a:rPr sz="2800" spc="-10" dirty="0">
                <a:latin typeface="Calibri"/>
                <a:cs typeface="Calibri"/>
              </a:rPr>
              <a:t>derive</a:t>
            </a:r>
            <a:r>
              <a:rPr sz="2800" spc="-15" dirty="0">
                <a:latin typeface="Calibri"/>
                <a:cs typeface="Calibri"/>
              </a:rPr>
              <a:t> </a:t>
            </a:r>
            <a:r>
              <a:rPr sz="2800" spc="-5" dirty="0">
                <a:latin typeface="Calibri"/>
                <a:cs typeface="Calibri"/>
              </a:rPr>
              <a:t>design </a:t>
            </a:r>
            <a:r>
              <a:rPr sz="2800" dirty="0">
                <a:latin typeface="Calibri"/>
                <a:cs typeface="Calibri"/>
              </a:rPr>
              <a:t> </a:t>
            </a:r>
            <a:r>
              <a:rPr sz="2800" spc="-10" dirty="0">
                <a:latin typeface="Calibri"/>
                <a:cs typeface="Calibri"/>
              </a:rPr>
              <a:t>specifications,</a:t>
            </a:r>
            <a:r>
              <a:rPr sz="2800" spc="10" dirty="0">
                <a:latin typeface="Calibri"/>
                <a:cs typeface="Calibri"/>
              </a:rPr>
              <a:t> </a:t>
            </a:r>
            <a:r>
              <a:rPr sz="2800" spc="-5" dirty="0">
                <a:latin typeface="Calibri"/>
                <a:cs typeface="Calibri"/>
              </a:rPr>
              <a:t>which</a:t>
            </a:r>
            <a:r>
              <a:rPr sz="2800" spc="10" dirty="0">
                <a:latin typeface="Calibri"/>
                <a:cs typeface="Calibri"/>
              </a:rPr>
              <a:t> </a:t>
            </a:r>
            <a:r>
              <a:rPr sz="2800" spc="-15" dirty="0">
                <a:latin typeface="Calibri"/>
                <a:cs typeface="Calibri"/>
              </a:rPr>
              <a:t>are</a:t>
            </a:r>
            <a:r>
              <a:rPr sz="2800" spc="-5" dirty="0">
                <a:latin typeface="Calibri"/>
                <a:cs typeface="Calibri"/>
              </a:rPr>
              <a:t> further</a:t>
            </a:r>
            <a:r>
              <a:rPr sz="2800" spc="10" dirty="0">
                <a:latin typeface="Calibri"/>
                <a:cs typeface="Calibri"/>
              </a:rPr>
              <a:t> </a:t>
            </a:r>
            <a:r>
              <a:rPr sz="2800" spc="-5" dirty="0">
                <a:latin typeface="Calibri"/>
                <a:cs typeface="Calibri"/>
              </a:rPr>
              <a:t>used</a:t>
            </a:r>
            <a:r>
              <a:rPr sz="2800" spc="5" dirty="0">
                <a:latin typeface="Calibri"/>
                <a:cs typeface="Calibri"/>
              </a:rPr>
              <a:t> </a:t>
            </a:r>
            <a:r>
              <a:rPr sz="2800" spc="-15" dirty="0">
                <a:latin typeface="Calibri"/>
                <a:cs typeface="Calibri"/>
              </a:rPr>
              <a:t>to</a:t>
            </a:r>
            <a:r>
              <a:rPr sz="2800" spc="5" dirty="0">
                <a:latin typeface="Calibri"/>
                <a:cs typeface="Calibri"/>
              </a:rPr>
              <a:t> </a:t>
            </a:r>
            <a:r>
              <a:rPr sz="2800" spc="-10" dirty="0">
                <a:latin typeface="Calibri"/>
                <a:cs typeface="Calibri"/>
              </a:rPr>
              <a:t>derive</a:t>
            </a:r>
            <a:r>
              <a:rPr sz="2800" spc="-5" dirty="0">
                <a:latin typeface="Calibri"/>
                <a:cs typeface="Calibri"/>
              </a:rPr>
              <a:t> part</a:t>
            </a:r>
            <a:r>
              <a:rPr sz="2800" spc="10" dirty="0">
                <a:latin typeface="Calibri"/>
                <a:cs typeface="Calibri"/>
              </a:rPr>
              <a:t> </a:t>
            </a:r>
            <a:r>
              <a:rPr sz="2800" spc="-10" dirty="0">
                <a:latin typeface="Calibri"/>
                <a:cs typeface="Calibri"/>
              </a:rPr>
              <a:t>specifications</a:t>
            </a:r>
            <a:endParaRPr sz="280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58468" y="1033863"/>
            <a:ext cx="7162245" cy="467570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0361"/>
            <a:ext cx="8030209" cy="695960"/>
          </a:xfrm>
          <a:prstGeom prst="rect">
            <a:avLst/>
          </a:prstGeom>
        </p:spPr>
        <p:txBody>
          <a:bodyPr vert="horz" wrap="square" lIns="0" tIns="12700" rIns="0" bIns="0" rtlCol="0">
            <a:spAutoFit/>
          </a:bodyPr>
          <a:lstStyle/>
          <a:p>
            <a:pPr marL="12700">
              <a:lnSpc>
                <a:spcPct val="100000"/>
              </a:lnSpc>
              <a:spcBef>
                <a:spcPts val="100"/>
              </a:spcBef>
            </a:pPr>
            <a:r>
              <a:rPr spc="-5" dirty="0"/>
              <a:t>Quality</a:t>
            </a:r>
            <a:r>
              <a:rPr spc="-30" dirty="0"/>
              <a:t> </a:t>
            </a:r>
            <a:r>
              <a:rPr dirty="0"/>
              <a:t>Function</a:t>
            </a:r>
            <a:r>
              <a:rPr spc="-5" dirty="0"/>
              <a:t> </a:t>
            </a:r>
            <a:r>
              <a:rPr spc="-10" dirty="0"/>
              <a:t>Deployment</a:t>
            </a:r>
            <a:r>
              <a:rPr dirty="0"/>
              <a:t> (QFD)</a:t>
            </a:r>
          </a:p>
        </p:txBody>
      </p:sp>
      <p:sp>
        <p:nvSpPr>
          <p:cNvPr id="3" name="object 3"/>
          <p:cNvSpPr txBox="1"/>
          <p:nvPr/>
        </p:nvSpPr>
        <p:spPr>
          <a:xfrm>
            <a:off x="916939" y="2227326"/>
            <a:ext cx="10139680" cy="3565525"/>
          </a:xfrm>
          <a:prstGeom prst="rect">
            <a:avLst/>
          </a:prstGeom>
        </p:spPr>
        <p:txBody>
          <a:bodyPr vert="horz" wrap="square" lIns="0" tIns="95250" rIns="0" bIns="0" rtlCol="0">
            <a:spAutoFit/>
          </a:bodyPr>
          <a:lstStyle/>
          <a:p>
            <a:pPr marL="241300" marR="95250" indent="-228600">
              <a:lnSpc>
                <a:spcPts val="2690"/>
              </a:lnSpc>
              <a:spcBef>
                <a:spcPts val="750"/>
              </a:spcBef>
              <a:buFont typeface="Arial MT"/>
              <a:buChar char="•"/>
              <a:tabLst>
                <a:tab pos="241300" algn="l"/>
              </a:tabLst>
            </a:pPr>
            <a:r>
              <a:rPr sz="2800" dirty="0">
                <a:latin typeface="Calibri"/>
                <a:cs typeface="Calibri"/>
              </a:rPr>
              <a:t>QFD</a:t>
            </a:r>
            <a:r>
              <a:rPr sz="2800" spc="-5" dirty="0">
                <a:latin typeface="Calibri"/>
                <a:cs typeface="Calibri"/>
              </a:rPr>
              <a:t> </a:t>
            </a:r>
            <a:r>
              <a:rPr sz="2800" dirty="0">
                <a:latin typeface="Calibri"/>
                <a:cs typeface="Calibri"/>
              </a:rPr>
              <a:t>is </a:t>
            </a:r>
            <a:r>
              <a:rPr sz="2800" spc="-20" dirty="0">
                <a:latin typeface="Calibri"/>
                <a:cs typeface="Calibri"/>
              </a:rPr>
              <a:t>“an</a:t>
            </a:r>
            <a:r>
              <a:rPr sz="2800" dirty="0">
                <a:latin typeface="Calibri"/>
                <a:cs typeface="Calibri"/>
              </a:rPr>
              <a:t> </a:t>
            </a:r>
            <a:r>
              <a:rPr sz="2800" spc="-15" dirty="0">
                <a:latin typeface="Calibri"/>
                <a:cs typeface="Calibri"/>
              </a:rPr>
              <a:t>overall </a:t>
            </a:r>
            <a:r>
              <a:rPr sz="2800" spc="-10" dirty="0">
                <a:latin typeface="Calibri"/>
                <a:cs typeface="Calibri"/>
              </a:rPr>
              <a:t>concept</a:t>
            </a:r>
            <a:r>
              <a:rPr sz="2800" dirty="0">
                <a:latin typeface="Calibri"/>
                <a:cs typeface="Calibri"/>
              </a:rPr>
              <a:t> </a:t>
            </a:r>
            <a:r>
              <a:rPr sz="2800" spc="-5" dirty="0">
                <a:latin typeface="Calibri"/>
                <a:cs typeface="Calibri"/>
              </a:rPr>
              <a:t>that </a:t>
            </a:r>
            <a:r>
              <a:rPr sz="2800" spc="-10" dirty="0">
                <a:latin typeface="Calibri"/>
                <a:cs typeface="Calibri"/>
              </a:rPr>
              <a:t>provides</a:t>
            </a:r>
            <a:r>
              <a:rPr sz="2800" dirty="0">
                <a:latin typeface="Calibri"/>
                <a:cs typeface="Calibri"/>
              </a:rPr>
              <a:t> a means </a:t>
            </a:r>
            <a:r>
              <a:rPr sz="2800" spc="-5" dirty="0">
                <a:latin typeface="Calibri"/>
                <a:cs typeface="Calibri"/>
              </a:rPr>
              <a:t>of</a:t>
            </a:r>
            <a:r>
              <a:rPr sz="2800" spc="-15" dirty="0">
                <a:latin typeface="Calibri"/>
                <a:cs typeface="Calibri"/>
              </a:rPr>
              <a:t> </a:t>
            </a:r>
            <a:r>
              <a:rPr sz="2800" spc="-10" dirty="0">
                <a:latin typeface="Calibri"/>
                <a:cs typeface="Calibri"/>
              </a:rPr>
              <a:t>translating </a:t>
            </a:r>
            <a:r>
              <a:rPr sz="2800" spc="-5" dirty="0">
                <a:latin typeface="Calibri"/>
                <a:cs typeface="Calibri"/>
              </a:rPr>
              <a:t> </a:t>
            </a:r>
            <a:r>
              <a:rPr sz="2800" spc="-10" dirty="0">
                <a:latin typeface="Calibri"/>
                <a:cs typeface="Calibri"/>
              </a:rPr>
              <a:t>customer</a:t>
            </a:r>
            <a:r>
              <a:rPr sz="2800" dirty="0">
                <a:latin typeface="Calibri"/>
                <a:cs typeface="Calibri"/>
              </a:rPr>
              <a:t> </a:t>
            </a:r>
            <a:r>
              <a:rPr sz="2800" spc="-10" dirty="0">
                <a:latin typeface="Calibri"/>
                <a:cs typeface="Calibri"/>
              </a:rPr>
              <a:t>requirements</a:t>
            </a:r>
            <a:r>
              <a:rPr sz="2800" spc="5" dirty="0">
                <a:latin typeface="Calibri"/>
                <a:cs typeface="Calibri"/>
              </a:rPr>
              <a:t> </a:t>
            </a:r>
            <a:r>
              <a:rPr sz="2800" spc="-20" dirty="0">
                <a:latin typeface="Calibri"/>
                <a:cs typeface="Calibri"/>
              </a:rPr>
              <a:t>into</a:t>
            </a:r>
            <a:r>
              <a:rPr sz="2800" dirty="0">
                <a:latin typeface="Calibri"/>
                <a:cs typeface="Calibri"/>
              </a:rPr>
              <a:t> the</a:t>
            </a:r>
            <a:r>
              <a:rPr sz="2800" spc="5" dirty="0">
                <a:latin typeface="Calibri"/>
                <a:cs typeface="Calibri"/>
              </a:rPr>
              <a:t> </a:t>
            </a:r>
            <a:r>
              <a:rPr sz="2800" spc="-15" dirty="0">
                <a:latin typeface="Calibri"/>
                <a:cs typeface="Calibri"/>
              </a:rPr>
              <a:t>appropriate</a:t>
            </a:r>
            <a:r>
              <a:rPr sz="2800" spc="-10" dirty="0">
                <a:latin typeface="Calibri"/>
                <a:cs typeface="Calibri"/>
              </a:rPr>
              <a:t> technical</a:t>
            </a:r>
            <a:r>
              <a:rPr sz="2800" spc="5" dirty="0">
                <a:latin typeface="Calibri"/>
                <a:cs typeface="Calibri"/>
              </a:rPr>
              <a:t> </a:t>
            </a:r>
            <a:r>
              <a:rPr sz="2800" spc="-10" dirty="0">
                <a:latin typeface="Calibri"/>
                <a:cs typeface="Calibri"/>
              </a:rPr>
              <a:t>requirements </a:t>
            </a:r>
            <a:r>
              <a:rPr sz="2800" spc="-620" dirty="0">
                <a:latin typeface="Calibri"/>
                <a:cs typeface="Calibri"/>
              </a:rPr>
              <a:t> </a:t>
            </a:r>
            <a:r>
              <a:rPr sz="2800" spc="-25" dirty="0">
                <a:latin typeface="Calibri"/>
                <a:cs typeface="Calibri"/>
              </a:rPr>
              <a:t>for</a:t>
            </a:r>
            <a:r>
              <a:rPr sz="2800" spc="-15" dirty="0">
                <a:latin typeface="Calibri"/>
                <a:cs typeface="Calibri"/>
              </a:rPr>
              <a:t> </a:t>
            </a:r>
            <a:r>
              <a:rPr sz="2800" dirty="0">
                <a:latin typeface="Calibri"/>
                <a:cs typeface="Calibri"/>
              </a:rPr>
              <a:t>each</a:t>
            </a:r>
            <a:r>
              <a:rPr sz="2800" spc="5" dirty="0">
                <a:latin typeface="Calibri"/>
                <a:cs typeface="Calibri"/>
              </a:rPr>
              <a:t> </a:t>
            </a:r>
            <a:r>
              <a:rPr sz="2800" spc="-20" dirty="0">
                <a:latin typeface="Calibri"/>
                <a:cs typeface="Calibri"/>
              </a:rPr>
              <a:t>stage</a:t>
            </a:r>
            <a:r>
              <a:rPr sz="2800" spc="-15" dirty="0">
                <a:latin typeface="Calibri"/>
                <a:cs typeface="Calibri"/>
              </a:rPr>
              <a:t> </a:t>
            </a:r>
            <a:r>
              <a:rPr sz="2800" spc="-5" dirty="0">
                <a:latin typeface="Calibri"/>
                <a:cs typeface="Calibri"/>
              </a:rPr>
              <a:t>of</a:t>
            </a:r>
            <a:r>
              <a:rPr sz="2800" dirty="0">
                <a:latin typeface="Calibri"/>
                <a:cs typeface="Calibri"/>
              </a:rPr>
              <a:t> </a:t>
            </a:r>
            <a:r>
              <a:rPr sz="2800" spc="-15" dirty="0">
                <a:latin typeface="Calibri"/>
                <a:cs typeface="Calibri"/>
              </a:rPr>
              <a:t>product</a:t>
            </a:r>
            <a:r>
              <a:rPr sz="2800" spc="15" dirty="0">
                <a:latin typeface="Calibri"/>
                <a:cs typeface="Calibri"/>
              </a:rPr>
              <a:t> </a:t>
            </a:r>
            <a:r>
              <a:rPr sz="2800" spc="-10" dirty="0">
                <a:latin typeface="Calibri"/>
                <a:cs typeface="Calibri"/>
              </a:rPr>
              <a:t>development</a:t>
            </a:r>
            <a:r>
              <a:rPr sz="2800" spc="5" dirty="0">
                <a:latin typeface="Calibri"/>
                <a:cs typeface="Calibri"/>
              </a:rPr>
              <a:t> </a:t>
            </a:r>
            <a:r>
              <a:rPr sz="2800" dirty="0">
                <a:latin typeface="Calibri"/>
                <a:cs typeface="Calibri"/>
              </a:rPr>
              <a:t>and </a:t>
            </a:r>
            <a:r>
              <a:rPr sz="2800" spc="-10" dirty="0">
                <a:latin typeface="Calibri"/>
                <a:cs typeface="Calibri"/>
              </a:rPr>
              <a:t>production”</a:t>
            </a:r>
            <a:r>
              <a:rPr sz="2800" spc="25" dirty="0">
                <a:latin typeface="Calibri"/>
                <a:cs typeface="Calibri"/>
              </a:rPr>
              <a:t> </a:t>
            </a:r>
            <a:r>
              <a:rPr sz="2800" dirty="0">
                <a:latin typeface="Calibri"/>
                <a:cs typeface="Calibri"/>
              </a:rPr>
              <a:t>[QFD</a:t>
            </a:r>
            <a:r>
              <a:rPr sz="2800" spc="10" dirty="0">
                <a:latin typeface="Calibri"/>
                <a:cs typeface="Calibri"/>
              </a:rPr>
              <a:t> </a:t>
            </a:r>
            <a:r>
              <a:rPr sz="2800" spc="-5" dirty="0">
                <a:latin typeface="Calibri"/>
                <a:cs typeface="Calibri"/>
              </a:rPr>
              <a:t>05].</a:t>
            </a:r>
            <a:endParaRPr sz="2800">
              <a:latin typeface="Calibri"/>
              <a:cs typeface="Calibri"/>
            </a:endParaRPr>
          </a:p>
          <a:p>
            <a:pPr marL="241300" marR="154305" indent="-228600">
              <a:lnSpc>
                <a:spcPts val="2690"/>
              </a:lnSpc>
              <a:spcBef>
                <a:spcPts val="990"/>
              </a:spcBef>
              <a:buFont typeface="Arial MT"/>
              <a:buChar char="•"/>
              <a:tabLst>
                <a:tab pos="321945" algn="l"/>
                <a:tab pos="322580" algn="l"/>
              </a:tabLst>
            </a:pPr>
            <a:r>
              <a:rPr dirty="0"/>
              <a:t>	</a:t>
            </a:r>
            <a:r>
              <a:rPr sz="2800" spc="-5" dirty="0">
                <a:latin typeface="Calibri"/>
                <a:cs typeface="Calibri"/>
              </a:rPr>
              <a:t>The</a:t>
            </a:r>
            <a:r>
              <a:rPr sz="2800" spc="-10" dirty="0">
                <a:latin typeface="Calibri"/>
                <a:cs typeface="Calibri"/>
              </a:rPr>
              <a:t> </a:t>
            </a:r>
            <a:r>
              <a:rPr sz="2800" spc="-5" dirty="0">
                <a:latin typeface="Calibri"/>
                <a:cs typeface="Calibri"/>
              </a:rPr>
              <a:t>distinguishing </a:t>
            </a:r>
            <a:r>
              <a:rPr sz="2800" spc="-15" dirty="0">
                <a:latin typeface="Calibri"/>
                <a:cs typeface="Calibri"/>
              </a:rPr>
              <a:t>attribute</a:t>
            </a:r>
            <a:r>
              <a:rPr sz="2800" dirty="0">
                <a:latin typeface="Calibri"/>
                <a:cs typeface="Calibri"/>
              </a:rPr>
              <a:t> </a:t>
            </a:r>
            <a:r>
              <a:rPr sz="2800" spc="-5" dirty="0">
                <a:latin typeface="Calibri"/>
                <a:cs typeface="Calibri"/>
              </a:rPr>
              <a:t>of</a:t>
            </a:r>
            <a:r>
              <a:rPr sz="2800" spc="-10" dirty="0">
                <a:latin typeface="Calibri"/>
                <a:cs typeface="Calibri"/>
              </a:rPr>
              <a:t> </a:t>
            </a:r>
            <a:r>
              <a:rPr sz="2800" dirty="0">
                <a:latin typeface="Calibri"/>
                <a:cs typeface="Calibri"/>
              </a:rPr>
              <a:t>QFD</a:t>
            </a:r>
            <a:r>
              <a:rPr sz="2800" spc="5" dirty="0">
                <a:latin typeface="Calibri"/>
                <a:cs typeface="Calibri"/>
              </a:rPr>
              <a:t> </a:t>
            </a:r>
            <a:r>
              <a:rPr sz="2800" dirty="0">
                <a:latin typeface="Calibri"/>
                <a:cs typeface="Calibri"/>
              </a:rPr>
              <a:t>is the </a:t>
            </a:r>
            <a:r>
              <a:rPr sz="2800" b="1" spc="-10" dirty="0">
                <a:latin typeface="Calibri"/>
                <a:cs typeface="Calibri"/>
              </a:rPr>
              <a:t>focus</a:t>
            </a:r>
            <a:r>
              <a:rPr sz="2800" b="1" spc="-15" dirty="0">
                <a:latin typeface="Calibri"/>
                <a:cs typeface="Calibri"/>
              </a:rPr>
              <a:t> </a:t>
            </a:r>
            <a:r>
              <a:rPr sz="2800" b="1" dirty="0">
                <a:latin typeface="Calibri"/>
                <a:cs typeface="Calibri"/>
              </a:rPr>
              <a:t>on </a:t>
            </a:r>
            <a:r>
              <a:rPr sz="2800" b="1" spc="-10" dirty="0">
                <a:latin typeface="Calibri"/>
                <a:cs typeface="Calibri"/>
              </a:rPr>
              <a:t>customer</a:t>
            </a:r>
            <a:r>
              <a:rPr sz="2800" b="1" spc="-5" dirty="0">
                <a:latin typeface="Calibri"/>
                <a:cs typeface="Calibri"/>
              </a:rPr>
              <a:t> </a:t>
            </a:r>
            <a:r>
              <a:rPr sz="2800" b="1" dirty="0">
                <a:latin typeface="Calibri"/>
                <a:cs typeface="Calibri"/>
              </a:rPr>
              <a:t>needs </a:t>
            </a:r>
            <a:r>
              <a:rPr sz="2800" b="1" spc="-615" dirty="0">
                <a:latin typeface="Calibri"/>
                <a:cs typeface="Calibri"/>
              </a:rPr>
              <a:t> </a:t>
            </a:r>
            <a:r>
              <a:rPr sz="2800" b="1" spc="-5" dirty="0">
                <a:latin typeface="Calibri"/>
                <a:cs typeface="Calibri"/>
              </a:rPr>
              <a:t>throughout</a:t>
            </a:r>
            <a:r>
              <a:rPr sz="2800" b="1" spc="-20" dirty="0">
                <a:latin typeface="Calibri"/>
                <a:cs typeface="Calibri"/>
              </a:rPr>
              <a:t> </a:t>
            </a:r>
            <a:r>
              <a:rPr sz="2800" b="1" dirty="0">
                <a:latin typeface="Calibri"/>
                <a:cs typeface="Calibri"/>
              </a:rPr>
              <a:t>all </a:t>
            </a:r>
            <a:r>
              <a:rPr sz="2800" b="1" spc="-5" dirty="0">
                <a:latin typeface="Calibri"/>
                <a:cs typeface="Calibri"/>
              </a:rPr>
              <a:t>product</a:t>
            </a:r>
            <a:r>
              <a:rPr sz="2800" b="1" spc="-10" dirty="0">
                <a:latin typeface="Calibri"/>
                <a:cs typeface="Calibri"/>
              </a:rPr>
              <a:t> development </a:t>
            </a:r>
            <a:r>
              <a:rPr sz="2800" b="1" spc="-5" dirty="0">
                <a:latin typeface="Calibri"/>
                <a:cs typeface="Calibri"/>
              </a:rPr>
              <a:t>activities</a:t>
            </a:r>
            <a:r>
              <a:rPr sz="2800" spc="-5" dirty="0">
                <a:latin typeface="Calibri"/>
                <a:cs typeface="Calibri"/>
              </a:rPr>
              <a:t>.</a:t>
            </a:r>
            <a:endParaRPr sz="2800">
              <a:latin typeface="Calibri"/>
              <a:cs typeface="Calibri"/>
            </a:endParaRPr>
          </a:p>
          <a:p>
            <a:pPr>
              <a:lnSpc>
                <a:spcPct val="100000"/>
              </a:lnSpc>
              <a:spcBef>
                <a:spcPts val="15"/>
              </a:spcBef>
              <a:buFont typeface="Arial MT"/>
              <a:buChar char="•"/>
            </a:pPr>
            <a:endParaRPr sz="3850">
              <a:latin typeface="Calibri"/>
              <a:cs typeface="Calibri"/>
            </a:endParaRPr>
          </a:p>
          <a:p>
            <a:pPr marL="241300" marR="5080" indent="-228600">
              <a:lnSpc>
                <a:spcPct val="80000"/>
              </a:lnSpc>
              <a:buFont typeface="Arial MT"/>
              <a:buChar char="•"/>
              <a:tabLst>
                <a:tab pos="241300" algn="l"/>
              </a:tabLst>
            </a:pPr>
            <a:r>
              <a:rPr sz="2800" spc="-20" dirty="0">
                <a:latin typeface="Calibri"/>
                <a:cs typeface="Calibri"/>
              </a:rPr>
              <a:t>By</a:t>
            </a:r>
            <a:r>
              <a:rPr sz="2800" spc="5" dirty="0">
                <a:latin typeface="Calibri"/>
                <a:cs typeface="Calibri"/>
              </a:rPr>
              <a:t> </a:t>
            </a:r>
            <a:r>
              <a:rPr sz="2800" spc="-5" dirty="0">
                <a:latin typeface="Calibri"/>
                <a:cs typeface="Calibri"/>
              </a:rPr>
              <a:t>using</a:t>
            </a:r>
            <a:r>
              <a:rPr sz="2800" dirty="0">
                <a:latin typeface="Calibri"/>
                <a:cs typeface="Calibri"/>
              </a:rPr>
              <a:t> </a:t>
            </a:r>
            <a:r>
              <a:rPr sz="2800" spc="-20" dirty="0">
                <a:latin typeface="Calibri"/>
                <a:cs typeface="Calibri"/>
              </a:rPr>
              <a:t>QFD,</a:t>
            </a:r>
            <a:r>
              <a:rPr sz="2800" spc="20" dirty="0">
                <a:latin typeface="Calibri"/>
                <a:cs typeface="Calibri"/>
              </a:rPr>
              <a:t> </a:t>
            </a:r>
            <a:r>
              <a:rPr sz="2800" spc="-20" dirty="0">
                <a:latin typeface="Calibri"/>
                <a:cs typeface="Calibri"/>
              </a:rPr>
              <a:t>organizations</a:t>
            </a:r>
            <a:r>
              <a:rPr sz="2800" dirty="0">
                <a:latin typeface="Calibri"/>
                <a:cs typeface="Calibri"/>
              </a:rPr>
              <a:t> </a:t>
            </a:r>
            <a:r>
              <a:rPr sz="2800" spc="-15" dirty="0">
                <a:latin typeface="Calibri"/>
                <a:cs typeface="Calibri"/>
              </a:rPr>
              <a:t>can</a:t>
            </a:r>
            <a:r>
              <a:rPr sz="2800" spc="10" dirty="0">
                <a:latin typeface="Calibri"/>
                <a:cs typeface="Calibri"/>
              </a:rPr>
              <a:t> </a:t>
            </a:r>
            <a:r>
              <a:rPr sz="2800" spc="-15" dirty="0">
                <a:latin typeface="Calibri"/>
                <a:cs typeface="Calibri"/>
              </a:rPr>
              <a:t>promote</a:t>
            </a:r>
            <a:r>
              <a:rPr sz="2800" spc="10" dirty="0">
                <a:latin typeface="Calibri"/>
                <a:cs typeface="Calibri"/>
              </a:rPr>
              <a:t> </a:t>
            </a:r>
            <a:r>
              <a:rPr sz="2800" spc="-15" dirty="0">
                <a:latin typeface="Calibri"/>
                <a:cs typeface="Calibri"/>
              </a:rPr>
              <a:t>teamwork,</a:t>
            </a:r>
            <a:r>
              <a:rPr sz="2800" spc="5" dirty="0">
                <a:latin typeface="Calibri"/>
                <a:cs typeface="Calibri"/>
              </a:rPr>
              <a:t> </a:t>
            </a:r>
            <a:r>
              <a:rPr sz="2800" spc="-10" dirty="0">
                <a:latin typeface="Calibri"/>
                <a:cs typeface="Calibri"/>
              </a:rPr>
              <a:t>prioritize</a:t>
            </a:r>
            <a:r>
              <a:rPr sz="2800" dirty="0">
                <a:latin typeface="Calibri"/>
                <a:cs typeface="Calibri"/>
              </a:rPr>
              <a:t> action </a:t>
            </a:r>
            <a:r>
              <a:rPr sz="2800" spc="-620" dirty="0">
                <a:latin typeface="Calibri"/>
                <a:cs typeface="Calibri"/>
              </a:rPr>
              <a:t> </a:t>
            </a:r>
            <a:r>
              <a:rPr sz="2800" spc="-5" dirty="0">
                <a:latin typeface="Calibri"/>
                <a:cs typeface="Calibri"/>
              </a:rPr>
              <a:t>items,</a:t>
            </a:r>
            <a:r>
              <a:rPr sz="2800" dirty="0">
                <a:latin typeface="Calibri"/>
                <a:cs typeface="Calibri"/>
              </a:rPr>
              <a:t> </a:t>
            </a:r>
            <a:r>
              <a:rPr sz="2800" spc="-10" dirty="0">
                <a:latin typeface="Calibri"/>
                <a:cs typeface="Calibri"/>
              </a:rPr>
              <a:t>define</a:t>
            </a:r>
            <a:r>
              <a:rPr sz="2800" spc="-15" dirty="0">
                <a:latin typeface="Calibri"/>
                <a:cs typeface="Calibri"/>
              </a:rPr>
              <a:t> </a:t>
            </a:r>
            <a:r>
              <a:rPr sz="2800" spc="-5" dirty="0">
                <a:latin typeface="Calibri"/>
                <a:cs typeface="Calibri"/>
              </a:rPr>
              <a:t>clear</a:t>
            </a:r>
            <a:r>
              <a:rPr sz="2800" spc="-10" dirty="0">
                <a:latin typeface="Calibri"/>
                <a:cs typeface="Calibri"/>
              </a:rPr>
              <a:t> objectives,</a:t>
            </a:r>
            <a:r>
              <a:rPr sz="2800" spc="5" dirty="0">
                <a:latin typeface="Calibri"/>
                <a:cs typeface="Calibri"/>
              </a:rPr>
              <a:t> </a:t>
            </a:r>
            <a:r>
              <a:rPr sz="2800" dirty="0">
                <a:latin typeface="Calibri"/>
                <a:cs typeface="Calibri"/>
              </a:rPr>
              <a:t>and </a:t>
            </a:r>
            <a:r>
              <a:rPr sz="2800" spc="-5" dirty="0">
                <a:latin typeface="Calibri"/>
                <a:cs typeface="Calibri"/>
              </a:rPr>
              <a:t>reduce </a:t>
            </a:r>
            <a:r>
              <a:rPr sz="2800" spc="-10" dirty="0">
                <a:latin typeface="Calibri"/>
                <a:cs typeface="Calibri"/>
              </a:rPr>
              <a:t>development</a:t>
            </a:r>
            <a:r>
              <a:rPr sz="2800" dirty="0">
                <a:latin typeface="Calibri"/>
                <a:cs typeface="Calibri"/>
              </a:rPr>
              <a:t> </a:t>
            </a:r>
            <a:r>
              <a:rPr sz="2800" spc="-5" dirty="0">
                <a:latin typeface="Calibri"/>
                <a:cs typeface="Calibri"/>
              </a:rPr>
              <a:t>time [QFD </a:t>
            </a:r>
            <a:r>
              <a:rPr sz="2800" dirty="0">
                <a:latin typeface="Calibri"/>
                <a:cs typeface="Calibri"/>
              </a:rPr>
              <a:t> 05].</a:t>
            </a:r>
            <a:endParaRPr sz="28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66569"/>
            <a:ext cx="9744710" cy="4226560"/>
          </a:xfrm>
          <a:prstGeom prst="rect">
            <a:avLst/>
          </a:prstGeom>
        </p:spPr>
        <p:txBody>
          <a:bodyPr vert="horz" wrap="square" lIns="0" tIns="88265" rIns="0" bIns="0" rtlCol="0">
            <a:spAutoFit/>
          </a:bodyPr>
          <a:lstStyle/>
          <a:p>
            <a:pPr marL="241300" marR="55880" indent="-228600">
              <a:lnSpc>
                <a:spcPts val="2500"/>
              </a:lnSpc>
              <a:spcBef>
                <a:spcPts val="695"/>
              </a:spcBef>
              <a:buFont typeface="Arial MT"/>
              <a:buChar char="•"/>
              <a:tabLst>
                <a:tab pos="241300" algn="l"/>
              </a:tabLst>
            </a:pPr>
            <a:r>
              <a:rPr sz="2600" spc="-5" dirty="0">
                <a:latin typeface="Calibri"/>
                <a:cs typeface="Calibri"/>
              </a:rPr>
              <a:t>Although</a:t>
            </a:r>
            <a:r>
              <a:rPr sz="2600" spc="10" dirty="0">
                <a:latin typeface="Calibri"/>
                <a:cs typeface="Calibri"/>
              </a:rPr>
              <a:t> </a:t>
            </a:r>
            <a:r>
              <a:rPr sz="2600" spc="-5" dirty="0">
                <a:latin typeface="Calibri"/>
                <a:cs typeface="Calibri"/>
              </a:rPr>
              <a:t>QFD</a:t>
            </a:r>
            <a:r>
              <a:rPr sz="2600" spc="10" dirty="0">
                <a:latin typeface="Calibri"/>
                <a:cs typeface="Calibri"/>
              </a:rPr>
              <a:t> </a:t>
            </a:r>
            <a:r>
              <a:rPr sz="2600" spc="-25" dirty="0">
                <a:latin typeface="Calibri"/>
                <a:cs typeface="Calibri"/>
              </a:rPr>
              <a:t>covers</a:t>
            </a:r>
            <a:r>
              <a:rPr sz="2600" dirty="0">
                <a:latin typeface="Calibri"/>
                <a:cs typeface="Calibri"/>
              </a:rPr>
              <a:t> </a:t>
            </a:r>
            <a:r>
              <a:rPr sz="2600" spc="-5" dirty="0">
                <a:latin typeface="Calibri"/>
                <a:cs typeface="Calibri"/>
              </a:rPr>
              <a:t>a</a:t>
            </a:r>
            <a:r>
              <a:rPr sz="2600" spc="10" dirty="0">
                <a:latin typeface="Calibri"/>
                <a:cs typeface="Calibri"/>
              </a:rPr>
              <a:t> </a:t>
            </a:r>
            <a:r>
              <a:rPr sz="2600" spc="-15" dirty="0">
                <a:latin typeface="Calibri"/>
                <a:cs typeface="Calibri"/>
              </a:rPr>
              <a:t>broad</a:t>
            </a:r>
            <a:r>
              <a:rPr sz="2600" spc="10" dirty="0">
                <a:latin typeface="Calibri"/>
                <a:cs typeface="Calibri"/>
              </a:rPr>
              <a:t> </a:t>
            </a:r>
            <a:r>
              <a:rPr sz="2600" spc="-10" dirty="0">
                <a:latin typeface="Calibri"/>
                <a:cs typeface="Calibri"/>
              </a:rPr>
              <a:t>portion</a:t>
            </a:r>
            <a:r>
              <a:rPr sz="2600" spc="20" dirty="0">
                <a:latin typeface="Calibri"/>
                <a:cs typeface="Calibri"/>
              </a:rPr>
              <a:t> </a:t>
            </a:r>
            <a:r>
              <a:rPr sz="2600" spc="-5" dirty="0">
                <a:latin typeface="Calibri"/>
                <a:cs typeface="Calibri"/>
              </a:rPr>
              <a:t>of</a:t>
            </a:r>
            <a:r>
              <a:rPr sz="2600" spc="5" dirty="0">
                <a:latin typeface="Calibri"/>
                <a:cs typeface="Calibri"/>
              </a:rPr>
              <a:t> </a:t>
            </a:r>
            <a:r>
              <a:rPr sz="2600" dirty="0">
                <a:latin typeface="Calibri"/>
                <a:cs typeface="Calibri"/>
              </a:rPr>
              <a:t>the</a:t>
            </a:r>
            <a:r>
              <a:rPr sz="2600" spc="-5" dirty="0">
                <a:latin typeface="Calibri"/>
                <a:cs typeface="Calibri"/>
              </a:rPr>
              <a:t> </a:t>
            </a:r>
            <a:r>
              <a:rPr sz="2600" spc="-15" dirty="0">
                <a:latin typeface="Calibri"/>
                <a:cs typeface="Calibri"/>
              </a:rPr>
              <a:t>product</a:t>
            </a:r>
            <a:r>
              <a:rPr sz="2600" spc="10" dirty="0">
                <a:latin typeface="Calibri"/>
                <a:cs typeface="Calibri"/>
              </a:rPr>
              <a:t> </a:t>
            </a:r>
            <a:r>
              <a:rPr sz="2600" spc="-10" dirty="0">
                <a:latin typeface="Calibri"/>
                <a:cs typeface="Calibri"/>
              </a:rPr>
              <a:t>development </a:t>
            </a:r>
            <a:r>
              <a:rPr sz="2600" spc="-20" dirty="0">
                <a:latin typeface="Calibri"/>
                <a:cs typeface="Calibri"/>
              </a:rPr>
              <a:t>life </a:t>
            </a:r>
            <a:r>
              <a:rPr sz="2600" spc="-15" dirty="0">
                <a:latin typeface="Calibri"/>
                <a:cs typeface="Calibri"/>
              </a:rPr>
              <a:t> </a:t>
            </a:r>
            <a:r>
              <a:rPr sz="2600" spc="-10" dirty="0">
                <a:latin typeface="Calibri"/>
                <a:cs typeface="Calibri"/>
              </a:rPr>
              <a:t>cycle,</a:t>
            </a:r>
            <a:r>
              <a:rPr sz="2600" spc="10" dirty="0">
                <a:latin typeface="Calibri"/>
                <a:cs typeface="Calibri"/>
              </a:rPr>
              <a:t> </a:t>
            </a:r>
            <a:r>
              <a:rPr sz="2600" spc="-5" dirty="0">
                <a:latin typeface="Calibri"/>
                <a:cs typeface="Calibri"/>
              </a:rPr>
              <a:t>the</a:t>
            </a:r>
            <a:r>
              <a:rPr sz="2600" spc="10" dirty="0">
                <a:latin typeface="Calibri"/>
                <a:cs typeface="Calibri"/>
              </a:rPr>
              <a:t> </a:t>
            </a:r>
            <a:r>
              <a:rPr sz="2600" b="1" i="1" spc="-10" dirty="0">
                <a:latin typeface="Calibri"/>
                <a:cs typeface="Calibri"/>
              </a:rPr>
              <a:t>earlier</a:t>
            </a:r>
            <a:r>
              <a:rPr sz="2600" b="1" i="1" dirty="0">
                <a:latin typeface="Calibri"/>
                <a:cs typeface="Calibri"/>
              </a:rPr>
              <a:t> </a:t>
            </a:r>
            <a:r>
              <a:rPr sz="2600" b="1" i="1" spc="-15" dirty="0">
                <a:latin typeface="Calibri"/>
                <a:cs typeface="Calibri"/>
              </a:rPr>
              <a:t>stages</a:t>
            </a:r>
            <a:r>
              <a:rPr sz="2600" b="1" i="1" spc="15" dirty="0">
                <a:latin typeface="Calibri"/>
                <a:cs typeface="Calibri"/>
              </a:rPr>
              <a:t> </a:t>
            </a:r>
            <a:r>
              <a:rPr sz="2600" b="1" i="1" spc="-5" dirty="0">
                <a:latin typeface="Calibri"/>
                <a:cs typeface="Calibri"/>
              </a:rPr>
              <a:t>of</a:t>
            </a:r>
            <a:r>
              <a:rPr sz="2600" b="1" i="1" dirty="0">
                <a:latin typeface="Calibri"/>
                <a:cs typeface="Calibri"/>
              </a:rPr>
              <a:t> </a:t>
            </a:r>
            <a:r>
              <a:rPr sz="2600" b="1" i="1" spc="-5" dirty="0">
                <a:latin typeface="Calibri"/>
                <a:cs typeface="Calibri"/>
              </a:rPr>
              <a:t>the</a:t>
            </a:r>
            <a:r>
              <a:rPr sz="2600" b="1" i="1" spc="15" dirty="0">
                <a:latin typeface="Calibri"/>
                <a:cs typeface="Calibri"/>
              </a:rPr>
              <a:t> </a:t>
            </a:r>
            <a:r>
              <a:rPr sz="2600" b="1" i="1" spc="-10" dirty="0">
                <a:latin typeface="Calibri"/>
                <a:cs typeface="Calibri"/>
              </a:rPr>
              <a:t>process</a:t>
            </a:r>
            <a:r>
              <a:rPr sz="2600" b="1" i="1" spc="25" dirty="0">
                <a:latin typeface="Calibri"/>
                <a:cs typeface="Calibri"/>
              </a:rPr>
              <a:t> </a:t>
            </a:r>
            <a:r>
              <a:rPr sz="2600" b="1" i="1" spc="-5" dirty="0">
                <a:latin typeface="Calibri"/>
                <a:cs typeface="Calibri"/>
              </a:rPr>
              <a:t>are</a:t>
            </a:r>
            <a:r>
              <a:rPr sz="2600" b="1" i="1" spc="5" dirty="0">
                <a:latin typeface="Calibri"/>
                <a:cs typeface="Calibri"/>
              </a:rPr>
              <a:t> </a:t>
            </a:r>
            <a:r>
              <a:rPr sz="2600" b="1" i="1" spc="-5" dirty="0">
                <a:latin typeface="Calibri"/>
                <a:cs typeface="Calibri"/>
              </a:rPr>
              <a:t>applicable</a:t>
            </a:r>
            <a:r>
              <a:rPr sz="2600" b="1" i="1" spc="15" dirty="0">
                <a:latin typeface="Calibri"/>
                <a:cs typeface="Calibri"/>
              </a:rPr>
              <a:t> </a:t>
            </a:r>
            <a:r>
              <a:rPr sz="2600" b="1" i="1" spc="-20" dirty="0">
                <a:latin typeface="Calibri"/>
                <a:cs typeface="Calibri"/>
              </a:rPr>
              <a:t>to</a:t>
            </a:r>
            <a:r>
              <a:rPr sz="2600" b="1" i="1" spc="15" dirty="0">
                <a:latin typeface="Calibri"/>
                <a:cs typeface="Calibri"/>
              </a:rPr>
              <a:t> </a:t>
            </a:r>
            <a:r>
              <a:rPr sz="2600" b="1" i="1" spc="-10" dirty="0">
                <a:latin typeface="Calibri"/>
                <a:cs typeface="Calibri"/>
              </a:rPr>
              <a:t>requirements </a:t>
            </a:r>
            <a:r>
              <a:rPr sz="2600" b="1" i="1" spc="-575" dirty="0">
                <a:latin typeface="Calibri"/>
                <a:cs typeface="Calibri"/>
              </a:rPr>
              <a:t> </a:t>
            </a:r>
            <a:r>
              <a:rPr sz="2600" b="1" i="1" spc="-10" dirty="0">
                <a:latin typeface="Calibri"/>
                <a:cs typeface="Calibri"/>
              </a:rPr>
              <a:t>elicitation</a:t>
            </a:r>
            <a:r>
              <a:rPr sz="2600" b="1" i="1" spc="25" dirty="0">
                <a:latin typeface="Calibri"/>
                <a:cs typeface="Calibri"/>
              </a:rPr>
              <a:t> </a:t>
            </a:r>
            <a:r>
              <a:rPr sz="2600" spc="-25" dirty="0">
                <a:latin typeface="Calibri"/>
                <a:cs typeface="Calibri"/>
              </a:rPr>
              <a:t>for</a:t>
            </a:r>
            <a:r>
              <a:rPr sz="2600" spc="-5" dirty="0">
                <a:latin typeface="Calibri"/>
                <a:cs typeface="Calibri"/>
              </a:rPr>
              <a:t> </a:t>
            </a:r>
            <a:r>
              <a:rPr sz="2600" spc="-15" dirty="0">
                <a:latin typeface="Calibri"/>
                <a:cs typeface="Calibri"/>
              </a:rPr>
              <a:t>software</a:t>
            </a:r>
            <a:r>
              <a:rPr sz="2600" spc="20" dirty="0">
                <a:latin typeface="Calibri"/>
                <a:cs typeface="Calibri"/>
              </a:rPr>
              <a:t> </a:t>
            </a:r>
            <a:r>
              <a:rPr sz="2600" spc="-5" dirty="0">
                <a:latin typeface="Calibri"/>
                <a:cs typeface="Calibri"/>
              </a:rPr>
              <a:t>engineering.</a:t>
            </a:r>
            <a:r>
              <a:rPr sz="2600" spc="5" dirty="0">
                <a:latin typeface="Calibri"/>
                <a:cs typeface="Calibri"/>
              </a:rPr>
              <a:t> </a:t>
            </a:r>
            <a:r>
              <a:rPr sz="2600" spc="-5" dirty="0">
                <a:latin typeface="Calibri"/>
                <a:cs typeface="Calibri"/>
              </a:rPr>
              <a:t>These</a:t>
            </a:r>
            <a:r>
              <a:rPr sz="2600" spc="-25" dirty="0">
                <a:latin typeface="Calibri"/>
                <a:cs typeface="Calibri"/>
              </a:rPr>
              <a:t> </a:t>
            </a:r>
            <a:r>
              <a:rPr sz="2600" spc="-20" dirty="0">
                <a:latin typeface="Calibri"/>
                <a:cs typeface="Calibri"/>
              </a:rPr>
              <a:t>stages</a:t>
            </a:r>
            <a:r>
              <a:rPr sz="2600" spc="5" dirty="0">
                <a:latin typeface="Calibri"/>
                <a:cs typeface="Calibri"/>
              </a:rPr>
              <a:t> </a:t>
            </a:r>
            <a:r>
              <a:rPr sz="2600" spc="-5" dirty="0">
                <a:latin typeface="Calibri"/>
                <a:cs typeface="Calibri"/>
              </a:rPr>
              <a:t>include:</a:t>
            </a:r>
            <a:endParaRPr sz="2600">
              <a:latin typeface="Calibri"/>
              <a:cs typeface="Calibri"/>
            </a:endParaRPr>
          </a:p>
          <a:p>
            <a:pPr marL="527050" indent="-514350">
              <a:lnSpc>
                <a:spcPct val="100000"/>
              </a:lnSpc>
              <a:spcBef>
                <a:spcPts val="395"/>
              </a:spcBef>
              <a:buAutoNum type="arabicPeriod"/>
              <a:tabLst>
                <a:tab pos="526415" algn="l"/>
                <a:tab pos="527050" algn="l"/>
              </a:tabLst>
            </a:pPr>
            <a:r>
              <a:rPr sz="2600" spc="-5" dirty="0">
                <a:latin typeface="Calibri"/>
                <a:cs typeface="Calibri"/>
              </a:rPr>
              <a:t>identifying</a:t>
            </a:r>
            <a:r>
              <a:rPr sz="2600" dirty="0">
                <a:latin typeface="Calibri"/>
                <a:cs typeface="Calibri"/>
              </a:rPr>
              <a:t> </a:t>
            </a:r>
            <a:r>
              <a:rPr sz="2600" spc="-5" dirty="0">
                <a:latin typeface="Calibri"/>
                <a:cs typeface="Calibri"/>
              </a:rPr>
              <a:t>the</a:t>
            </a:r>
            <a:r>
              <a:rPr sz="2600" dirty="0">
                <a:latin typeface="Calibri"/>
                <a:cs typeface="Calibri"/>
              </a:rPr>
              <a:t> </a:t>
            </a:r>
            <a:r>
              <a:rPr sz="2600" spc="-15" dirty="0">
                <a:latin typeface="Calibri"/>
                <a:cs typeface="Calibri"/>
              </a:rPr>
              <a:t>customer</a:t>
            </a:r>
            <a:r>
              <a:rPr sz="2600" dirty="0">
                <a:latin typeface="Calibri"/>
                <a:cs typeface="Calibri"/>
              </a:rPr>
              <a:t> </a:t>
            </a:r>
            <a:r>
              <a:rPr sz="2600" spc="-20" dirty="0">
                <a:latin typeface="Calibri"/>
                <a:cs typeface="Calibri"/>
              </a:rPr>
              <a:t>(stakeholders)</a:t>
            </a:r>
            <a:endParaRPr sz="2600">
              <a:latin typeface="Calibri"/>
              <a:cs typeface="Calibri"/>
            </a:endParaRPr>
          </a:p>
          <a:p>
            <a:pPr marL="527050" indent="-514350">
              <a:lnSpc>
                <a:spcPct val="100000"/>
              </a:lnSpc>
              <a:spcBef>
                <a:spcPts val="370"/>
              </a:spcBef>
              <a:buAutoNum type="arabicPeriod"/>
              <a:tabLst>
                <a:tab pos="526415" algn="l"/>
                <a:tab pos="527050" algn="l"/>
              </a:tabLst>
            </a:pPr>
            <a:r>
              <a:rPr sz="2600" spc="-10" dirty="0">
                <a:latin typeface="Calibri"/>
                <a:cs typeface="Calibri"/>
              </a:rPr>
              <a:t>gathering</a:t>
            </a:r>
            <a:r>
              <a:rPr sz="2600" spc="5" dirty="0">
                <a:latin typeface="Calibri"/>
                <a:cs typeface="Calibri"/>
              </a:rPr>
              <a:t> </a:t>
            </a:r>
            <a:r>
              <a:rPr sz="2600" spc="-10" dirty="0">
                <a:latin typeface="Calibri"/>
                <a:cs typeface="Calibri"/>
              </a:rPr>
              <a:t>high-level</a:t>
            </a:r>
            <a:r>
              <a:rPr sz="2600" dirty="0">
                <a:latin typeface="Calibri"/>
                <a:cs typeface="Calibri"/>
              </a:rPr>
              <a:t> </a:t>
            </a:r>
            <a:r>
              <a:rPr sz="2600" spc="-10" dirty="0">
                <a:latin typeface="Calibri"/>
                <a:cs typeface="Calibri"/>
              </a:rPr>
              <a:t>customer</a:t>
            </a:r>
            <a:r>
              <a:rPr sz="2600" spc="-5" dirty="0">
                <a:latin typeface="Calibri"/>
                <a:cs typeface="Calibri"/>
              </a:rPr>
              <a:t> </a:t>
            </a:r>
            <a:r>
              <a:rPr sz="2600" spc="-15" dirty="0">
                <a:latin typeface="Calibri"/>
                <a:cs typeface="Calibri"/>
              </a:rPr>
              <a:t>requirements</a:t>
            </a:r>
            <a:endParaRPr sz="2600">
              <a:latin typeface="Calibri"/>
              <a:cs typeface="Calibri"/>
            </a:endParaRPr>
          </a:p>
          <a:p>
            <a:pPr marL="527050" indent="-514350">
              <a:lnSpc>
                <a:spcPct val="100000"/>
              </a:lnSpc>
              <a:spcBef>
                <a:spcPts val="380"/>
              </a:spcBef>
              <a:buAutoNum type="arabicPeriod"/>
              <a:tabLst>
                <a:tab pos="526415" algn="l"/>
                <a:tab pos="527050" algn="l"/>
              </a:tabLst>
            </a:pPr>
            <a:r>
              <a:rPr sz="2600" spc="-10" dirty="0">
                <a:latin typeface="Calibri"/>
                <a:cs typeface="Calibri"/>
              </a:rPr>
              <a:t>constructing</a:t>
            </a:r>
            <a:r>
              <a:rPr sz="2600" spc="15" dirty="0">
                <a:latin typeface="Calibri"/>
                <a:cs typeface="Calibri"/>
              </a:rPr>
              <a:t> </a:t>
            </a:r>
            <a:r>
              <a:rPr sz="2600" spc="-5" dirty="0">
                <a:latin typeface="Calibri"/>
                <a:cs typeface="Calibri"/>
              </a:rPr>
              <a:t>a</a:t>
            </a:r>
            <a:r>
              <a:rPr sz="2600" spc="10" dirty="0">
                <a:latin typeface="Calibri"/>
                <a:cs typeface="Calibri"/>
              </a:rPr>
              <a:t> </a:t>
            </a:r>
            <a:r>
              <a:rPr sz="2600" spc="-10" dirty="0">
                <a:latin typeface="Calibri"/>
                <a:cs typeface="Calibri"/>
              </a:rPr>
              <a:t>set</a:t>
            </a:r>
            <a:r>
              <a:rPr sz="2600" dirty="0">
                <a:latin typeface="Calibri"/>
                <a:cs typeface="Calibri"/>
              </a:rPr>
              <a:t> </a:t>
            </a:r>
            <a:r>
              <a:rPr sz="2600" spc="-5" dirty="0">
                <a:latin typeface="Calibri"/>
                <a:cs typeface="Calibri"/>
              </a:rPr>
              <a:t>of</a:t>
            </a:r>
            <a:r>
              <a:rPr sz="2600" dirty="0">
                <a:latin typeface="Calibri"/>
                <a:cs typeface="Calibri"/>
              </a:rPr>
              <a:t> </a:t>
            </a:r>
            <a:r>
              <a:rPr sz="2600" spc="-30" dirty="0">
                <a:latin typeface="Calibri"/>
                <a:cs typeface="Calibri"/>
              </a:rPr>
              <a:t>system</a:t>
            </a:r>
            <a:r>
              <a:rPr sz="2600" spc="5" dirty="0">
                <a:latin typeface="Calibri"/>
                <a:cs typeface="Calibri"/>
              </a:rPr>
              <a:t> </a:t>
            </a:r>
            <a:r>
              <a:rPr sz="2600" spc="-20" dirty="0">
                <a:latin typeface="Calibri"/>
                <a:cs typeface="Calibri"/>
              </a:rPr>
              <a:t>features</a:t>
            </a:r>
            <a:r>
              <a:rPr sz="2600" spc="5" dirty="0">
                <a:latin typeface="Calibri"/>
                <a:cs typeface="Calibri"/>
              </a:rPr>
              <a:t> </a:t>
            </a:r>
            <a:r>
              <a:rPr sz="2600" spc="-10" dirty="0">
                <a:latin typeface="Calibri"/>
                <a:cs typeface="Calibri"/>
              </a:rPr>
              <a:t>that</a:t>
            </a:r>
            <a:r>
              <a:rPr sz="2600" spc="5" dirty="0">
                <a:latin typeface="Calibri"/>
                <a:cs typeface="Calibri"/>
              </a:rPr>
              <a:t> </a:t>
            </a:r>
            <a:r>
              <a:rPr sz="2600" spc="-15" dirty="0">
                <a:latin typeface="Calibri"/>
                <a:cs typeface="Calibri"/>
              </a:rPr>
              <a:t>can</a:t>
            </a:r>
            <a:r>
              <a:rPr sz="2600" spc="5" dirty="0">
                <a:latin typeface="Calibri"/>
                <a:cs typeface="Calibri"/>
              </a:rPr>
              <a:t> </a:t>
            </a:r>
            <a:r>
              <a:rPr sz="2600" spc="-10" dirty="0">
                <a:latin typeface="Calibri"/>
                <a:cs typeface="Calibri"/>
              </a:rPr>
              <a:t>satisfy</a:t>
            </a:r>
            <a:r>
              <a:rPr sz="2600" spc="15" dirty="0">
                <a:latin typeface="Calibri"/>
                <a:cs typeface="Calibri"/>
              </a:rPr>
              <a:t> </a:t>
            </a:r>
            <a:r>
              <a:rPr sz="2600" spc="-10" dirty="0">
                <a:latin typeface="Calibri"/>
                <a:cs typeface="Calibri"/>
              </a:rPr>
              <a:t>customer</a:t>
            </a:r>
            <a:r>
              <a:rPr sz="2600" dirty="0">
                <a:latin typeface="Calibri"/>
                <a:cs typeface="Calibri"/>
              </a:rPr>
              <a:t> </a:t>
            </a:r>
            <a:r>
              <a:rPr sz="2600" spc="-10" dirty="0">
                <a:latin typeface="Calibri"/>
                <a:cs typeface="Calibri"/>
              </a:rPr>
              <a:t>needs</a:t>
            </a:r>
            <a:endParaRPr sz="2600">
              <a:latin typeface="Calibri"/>
              <a:cs typeface="Calibri"/>
            </a:endParaRPr>
          </a:p>
          <a:p>
            <a:pPr marL="527050" marR="227329" indent="-514350">
              <a:lnSpc>
                <a:spcPct val="80000"/>
              </a:lnSpc>
              <a:spcBef>
                <a:spcPts val="1000"/>
              </a:spcBef>
              <a:buAutoNum type="arabicPeriod"/>
              <a:tabLst>
                <a:tab pos="526415" algn="l"/>
                <a:tab pos="527050" algn="l"/>
              </a:tabLst>
            </a:pPr>
            <a:r>
              <a:rPr sz="2600" spc="-10" dirty="0">
                <a:latin typeface="Calibri"/>
                <a:cs typeface="Calibri"/>
              </a:rPr>
              <a:t>creating</a:t>
            </a:r>
            <a:r>
              <a:rPr sz="2600" spc="25" dirty="0">
                <a:latin typeface="Calibri"/>
                <a:cs typeface="Calibri"/>
              </a:rPr>
              <a:t> </a:t>
            </a:r>
            <a:r>
              <a:rPr sz="2600" spc="-5" dirty="0">
                <a:latin typeface="Calibri"/>
                <a:cs typeface="Calibri"/>
              </a:rPr>
              <a:t>a</a:t>
            </a:r>
            <a:r>
              <a:rPr sz="2600" spc="5" dirty="0">
                <a:latin typeface="Calibri"/>
                <a:cs typeface="Calibri"/>
              </a:rPr>
              <a:t> </a:t>
            </a:r>
            <a:r>
              <a:rPr sz="2600" spc="-5" dirty="0">
                <a:latin typeface="Calibri"/>
                <a:cs typeface="Calibri"/>
              </a:rPr>
              <a:t>matrix</a:t>
            </a:r>
            <a:r>
              <a:rPr sz="2600" spc="20" dirty="0">
                <a:latin typeface="Calibri"/>
                <a:cs typeface="Calibri"/>
              </a:rPr>
              <a:t> </a:t>
            </a:r>
            <a:r>
              <a:rPr sz="2600" spc="-15" dirty="0">
                <a:latin typeface="Calibri"/>
                <a:cs typeface="Calibri"/>
              </a:rPr>
              <a:t>to</a:t>
            </a:r>
            <a:r>
              <a:rPr sz="2600" spc="15" dirty="0">
                <a:latin typeface="Calibri"/>
                <a:cs typeface="Calibri"/>
              </a:rPr>
              <a:t> </a:t>
            </a:r>
            <a:r>
              <a:rPr sz="2600" spc="-20" dirty="0">
                <a:latin typeface="Calibri"/>
                <a:cs typeface="Calibri"/>
              </a:rPr>
              <a:t>evaluate</a:t>
            </a:r>
            <a:r>
              <a:rPr sz="2600" spc="15" dirty="0">
                <a:latin typeface="Calibri"/>
                <a:cs typeface="Calibri"/>
              </a:rPr>
              <a:t> </a:t>
            </a:r>
            <a:r>
              <a:rPr sz="2600" spc="-30" dirty="0">
                <a:latin typeface="Calibri"/>
                <a:cs typeface="Calibri"/>
              </a:rPr>
              <a:t>system</a:t>
            </a:r>
            <a:r>
              <a:rPr sz="2600" spc="5" dirty="0">
                <a:latin typeface="Calibri"/>
                <a:cs typeface="Calibri"/>
              </a:rPr>
              <a:t> </a:t>
            </a:r>
            <a:r>
              <a:rPr sz="2600" spc="-20" dirty="0">
                <a:latin typeface="Calibri"/>
                <a:cs typeface="Calibri"/>
              </a:rPr>
              <a:t>features</a:t>
            </a:r>
            <a:r>
              <a:rPr sz="2600" spc="10" dirty="0">
                <a:latin typeface="Calibri"/>
                <a:cs typeface="Calibri"/>
              </a:rPr>
              <a:t> </a:t>
            </a:r>
            <a:r>
              <a:rPr sz="2600" spc="-15" dirty="0">
                <a:latin typeface="Calibri"/>
                <a:cs typeface="Calibri"/>
              </a:rPr>
              <a:t>against</a:t>
            </a:r>
            <a:r>
              <a:rPr sz="2600" spc="20" dirty="0">
                <a:latin typeface="Calibri"/>
                <a:cs typeface="Calibri"/>
              </a:rPr>
              <a:t> </a:t>
            </a:r>
            <a:r>
              <a:rPr sz="2600" spc="-15" dirty="0">
                <a:latin typeface="Calibri"/>
                <a:cs typeface="Calibri"/>
              </a:rPr>
              <a:t>satisfaction</a:t>
            </a:r>
            <a:r>
              <a:rPr sz="2600" spc="40" dirty="0">
                <a:latin typeface="Calibri"/>
                <a:cs typeface="Calibri"/>
              </a:rPr>
              <a:t> </a:t>
            </a:r>
            <a:r>
              <a:rPr sz="2600" spc="-10" dirty="0">
                <a:latin typeface="Calibri"/>
                <a:cs typeface="Calibri"/>
              </a:rPr>
              <a:t>of </a:t>
            </a:r>
            <a:r>
              <a:rPr sz="2600" spc="-570" dirty="0">
                <a:latin typeface="Calibri"/>
                <a:cs typeface="Calibri"/>
              </a:rPr>
              <a:t> </a:t>
            </a:r>
            <a:r>
              <a:rPr sz="2600" spc="-10" dirty="0">
                <a:latin typeface="Calibri"/>
                <a:cs typeface="Calibri"/>
              </a:rPr>
              <a:t>customer </a:t>
            </a:r>
            <a:r>
              <a:rPr sz="2600" dirty="0">
                <a:latin typeface="Calibri"/>
                <a:cs typeface="Calibri"/>
              </a:rPr>
              <a:t>needs</a:t>
            </a:r>
            <a:endParaRPr sz="2600">
              <a:latin typeface="Calibri"/>
              <a:cs typeface="Calibri"/>
            </a:endParaRPr>
          </a:p>
          <a:p>
            <a:pPr marL="241300" marR="232410" indent="-228600">
              <a:lnSpc>
                <a:spcPts val="2500"/>
              </a:lnSpc>
              <a:spcBef>
                <a:spcPts val="975"/>
              </a:spcBef>
              <a:buFont typeface="Arial MT"/>
              <a:buChar char="•"/>
              <a:tabLst>
                <a:tab pos="241300" algn="l"/>
              </a:tabLst>
            </a:pPr>
            <a:r>
              <a:rPr sz="2600" spc="-10" dirty="0">
                <a:latin typeface="Calibri"/>
                <a:cs typeface="Calibri"/>
              </a:rPr>
              <a:t>Note</a:t>
            </a:r>
            <a:r>
              <a:rPr sz="2600" spc="-5" dirty="0">
                <a:latin typeface="Calibri"/>
                <a:cs typeface="Calibri"/>
              </a:rPr>
              <a:t> </a:t>
            </a:r>
            <a:r>
              <a:rPr sz="2600" spc="-10" dirty="0">
                <a:latin typeface="Calibri"/>
                <a:cs typeface="Calibri"/>
              </a:rPr>
              <a:t>that</a:t>
            </a:r>
            <a:r>
              <a:rPr sz="2600" spc="5" dirty="0">
                <a:latin typeface="Calibri"/>
                <a:cs typeface="Calibri"/>
              </a:rPr>
              <a:t> </a:t>
            </a:r>
            <a:r>
              <a:rPr sz="2600" spc="-5" dirty="0">
                <a:latin typeface="Calibri"/>
                <a:cs typeface="Calibri"/>
              </a:rPr>
              <a:t>the </a:t>
            </a:r>
            <a:r>
              <a:rPr sz="2600" spc="-10" dirty="0">
                <a:latin typeface="Calibri"/>
                <a:cs typeface="Calibri"/>
              </a:rPr>
              <a:t>evaluation</a:t>
            </a:r>
            <a:r>
              <a:rPr sz="2600" spc="20" dirty="0">
                <a:latin typeface="Calibri"/>
                <a:cs typeface="Calibri"/>
              </a:rPr>
              <a:t> </a:t>
            </a:r>
            <a:r>
              <a:rPr sz="2600" spc="-5" dirty="0">
                <a:latin typeface="Calibri"/>
                <a:cs typeface="Calibri"/>
              </a:rPr>
              <a:t>of </a:t>
            </a:r>
            <a:r>
              <a:rPr sz="2600" spc="-20" dirty="0">
                <a:latin typeface="Calibri"/>
                <a:cs typeface="Calibri"/>
              </a:rPr>
              <a:t>features</a:t>
            </a:r>
            <a:r>
              <a:rPr sz="2600" dirty="0">
                <a:latin typeface="Calibri"/>
                <a:cs typeface="Calibri"/>
              </a:rPr>
              <a:t> </a:t>
            </a:r>
            <a:r>
              <a:rPr sz="2600" spc="-5" dirty="0">
                <a:latin typeface="Calibri"/>
                <a:cs typeface="Calibri"/>
              </a:rPr>
              <a:t>and needs</a:t>
            </a:r>
            <a:r>
              <a:rPr sz="2600" spc="-20" dirty="0">
                <a:latin typeface="Calibri"/>
                <a:cs typeface="Calibri"/>
              </a:rPr>
              <a:t> </a:t>
            </a:r>
            <a:r>
              <a:rPr sz="2600" spc="-10" dirty="0">
                <a:latin typeface="Calibri"/>
                <a:cs typeface="Calibri"/>
              </a:rPr>
              <a:t>could</a:t>
            </a:r>
            <a:r>
              <a:rPr sz="2600" spc="5" dirty="0">
                <a:latin typeface="Calibri"/>
                <a:cs typeface="Calibri"/>
              </a:rPr>
              <a:t> </a:t>
            </a:r>
            <a:r>
              <a:rPr sz="2600" spc="-5" dirty="0">
                <a:latin typeface="Calibri"/>
                <a:cs typeface="Calibri"/>
              </a:rPr>
              <a:t>also</a:t>
            </a:r>
            <a:r>
              <a:rPr sz="2600" spc="10" dirty="0">
                <a:latin typeface="Calibri"/>
                <a:cs typeface="Calibri"/>
              </a:rPr>
              <a:t> </a:t>
            </a:r>
            <a:r>
              <a:rPr sz="2600" spc="-5" dirty="0">
                <a:latin typeface="Calibri"/>
                <a:cs typeface="Calibri"/>
              </a:rPr>
              <a:t>be</a:t>
            </a:r>
            <a:r>
              <a:rPr sz="2600" spc="-10" dirty="0">
                <a:latin typeface="Calibri"/>
                <a:cs typeface="Calibri"/>
              </a:rPr>
              <a:t> </a:t>
            </a:r>
            <a:r>
              <a:rPr sz="2600" spc="-5" dirty="0">
                <a:latin typeface="Calibri"/>
                <a:cs typeface="Calibri"/>
              </a:rPr>
              <a:t>used</a:t>
            </a:r>
            <a:r>
              <a:rPr sz="2600" spc="-25" dirty="0">
                <a:latin typeface="Calibri"/>
                <a:cs typeface="Calibri"/>
              </a:rPr>
              <a:t> for </a:t>
            </a:r>
            <a:r>
              <a:rPr sz="2600" spc="-570" dirty="0">
                <a:latin typeface="Calibri"/>
                <a:cs typeface="Calibri"/>
              </a:rPr>
              <a:t> </a:t>
            </a:r>
            <a:r>
              <a:rPr sz="2600" spc="-10" dirty="0">
                <a:latin typeface="Calibri"/>
                <a:cs typeface="Calibri"/>
              </a:rPr>
              <a:t>prioritization</a:t>
            </a:r>
            <a:r>
              <a:rPr sz="2600" spc="25" dirty="0">
                <a:latin typeface="Calibri"/>
                <a:cs typeface="Calibri"/>
              </a:rPr>
              <a:t> </a:t>
            </a:r>
            <a:r>
              <a:rPr sz="2600" spc="-5" dirty="0">
                <a:latin typeface="Calibri"/>
                <a:cs typeface="Calibri"/>
              </a:rPr>
              <a:t>of</a:t>
            </a:r>
            <a:r>
              <a:rPr sz="2600" dirty="0">
                <a:latin typeface="Calibri"/>
                <a:cs typeface="Calibri"/>
              </a:rPr>
              <a:t> </a:t>
            </a:r>
            <a:r>
              <a:rPr sz="2600" spc="-10" dirty="0">
                <a:latin typeface="Calibri"/>
                <a:cs typeface="Calibri"/>
              </a:rPr>
              <a:t>requirements,</a:t>
            </a:r>
            <a:r>
              <a:rPr sz="2600" dirty="0">
                <a:latin typeface="Calibri"/>
                <a:cs typeface="Calibri"/>
              </a:rPr>
              <a:t> </a:t>
            </a:r>
            <a:r>
              <a:rPr sz="2600" spc="-5" dirty="0">
                <a:latin typeface="Calibri"/>
                <a:cs typeface="Calibri"/>
              </a:rPr>
              <a:t>in</a:t>
            </a:r>
            <a:r>
              <a:rPr sz="2600" spc="5" dirty="0">
                <a:latin typeface="Calibri"/>
                <a:cs typeface="Calibri"/>
              </a:rPr>
              <a:t> </a:t>
            </a:r>
            <a:r>
              <a:rPr sz="2600" spc="-5" dirty="0">
                <a:latin typeface="Calibri"/>
                <a:cs typeface="Calibri"/>
              </a:rPr>
              <a:t>the</a:t>
            </a:r>
            <a:r>
              <a:rPr sz="2600" dirty="0">
                <a:latin typeface="Calibri"/>
                <a:cs typeface="Calibri"/>
              </a:rPr>
              <a:t> </a:t>
            </a:r>
            <a:r>
              <a:rPr sz="2600" spc="-25" dirty="0">
                <a:latin typeface="Calibri"/>
                <a:cs typeface="Calibri"/>
              </a:rPr>
              <a:t>context</a:t>
            </a:r>
            <a:r>
              <a:rPr sz="2600" spc="20" dirty="0">
                <a:latin typeface="Calibri"/>
                <a:cs typeface="Calibri"/>
              </a:rPr>
              <a:t> </a:t>
            </a:r>
            <a:r>
              <a:rPr sz="2600" spc="-5" dirty="0">
                <a:latin typeface="Calibri"/>
                <a:cs typeface="Calibri"/>
              </a:rPr>
              <a:t>of</a:t>
            </a:r>
            <a:r>
              <a:rPr sz="2600" dirty="0">
                <a:latin typeface="Calibri"/>
                <a:cs typeface="Calibri"/>
              </a:rPr>
              <a:t> </a:t>
            </a:r>
            <a:r>
              <a:rPr sz="2600" spc="-5" dirty="0">
                <a:latin typeface="Calibri"/>
                <a:cs typeface="Calibri"/>
              </a:rPr>
              <a:t>a</a:t>
            </a:r>
            <a:r>
              <a:rPr sz="2600" spc="10" dirty="0">
                <a:latin typeface="Calibri"/>
                <a:cs typeface="Calibri"/>
              </a:rPr>
              <a:t> </a:t>
            </a:r>
            <a:r>
              <a:rPr sz="2600" spc="-5" dirty="0">
                <a:latin typeface="Calibri"/>
                <a:cs typeface="Calibri"/>
              </a:rPr>
              <a:t>QFD</a:t>
            </a:r>
            <a:r>
              <a:rPr sz="2600" spc="10" dirty="0">
                <a:latin typeface="Calibri"/>
                <a:cs typeface="Calibri"/>
              </a:rPr>
              <a:t> </a:t>
            </a:r>
            <a:r>
              <a:rPr sz="2600" spc="-15" dirty="0">
                <a:latin typeface="Calibri"/>
                <a:cs typeface="Calibri"/>
              </a:rPr>
              <a:t>requirements </a:t>
            </a:r>
            <a:r>
              <a:rPr sz="2600" spc="-10" dirty="0">
                <a:latin typeface="Calibri"/>
                <a:cs typeface="Calibri"/>
              </a:rPr>
              <a:t> elicitation</a:t>
            </a:r>
            <a:r>
              <a:rPr sz="2600" spc="15" dirty="0">
                <a:latin typeface="Calibri"/>
                <a:cs typeface="Calibri"/>
              </a:rPr>
              <a:t> </a:t>
            </a:r>
            <a:r>
              <a:rPr sz="2600" spc="-25" dirty="0">
                <a:latin typeface="Calibri"/>
                <a:cs typeface="Calibri"/>
              </a:rPr>
              <a:t>activity.</a:t>
            </a:r>
            <a:endParaRPr sz="26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9F79-958C-DFDD-43E4-4AFC0BC78419}"/>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D2F0C1AD-F13E-11EA-27F7-72314A6FA14A}"/>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A36830BB-6175-077E-4C1E-0D2514EC7D38}"/>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4C8FC0AF-50C3-93EF-DE0D-AD03CED3D4A9}"/>
              </a:ext>
            </a:extLst>
          </p:cNvPr>
          <p:cNvSpPr/>
          <p:nvPr/>
        </p:nvSpPr>
        <p:spPr>
          <a:xfrm>
            <a:off x="0" y="5286630"/>
            <a:ext cx="1273277" cy="1066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PK" dirty="0"/>
          </a:p>
        </p:txBody>
      </p:sp>
      <p:sp>
        <p:nvSpPr>
          <p:cNvPr id="7" name="Rectangle 6">
            <a:extLst>
              <a:ext uri="{FF2B5EF4-FFF2-40B4-BE49-F238E27FC236}">
                <a16:creationId xmlns:a16="http://schemas.microsoft.com/office/drawing/2014/main" id="{BD989675-208B-876A-180F-01D7DA734C4B}"/>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63128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53BD-7186-0997-B540-709D7B1D0909}"/>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A218B876-A7AC-034E-879B-BF6239D6E143}"/>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204EA344-8E54-D1B1-927F-A9B3BFB7C5A7}"/>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0B02F0CC-97F2-1D0D-99DB-ECCFD2282EAF}"/>
              </a:ext>
            </a:extLst>
          </p:cNvPr>
          <p:cNvPicPr>
            <a:picLocks noChangeAspect="1"/>
          </p:cNvPicPr>
          <p:nvPr/>
        </p:nvPicPr>
        <p:blipFill>
          <a:blip r:embed="rId3"/>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EA975A11-F6C0-D7D1-FFD5-3805F3F3BF00}"/>
              </a:ext>
            </a:extLst>
          </p:cNvPr>
          <p:cNvSpPr/>
          <p:nvPr/>
        </p:nvSpPr>
        <p:spPr>
          <a:xfrm>
            <a:off x="381000" y="5562600"/>
            <a:ext cx="5867400"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a:solidFill>
                  <a:schemeClr val="tx1"/>
                </a:solidFill>
              </a:rPr>
              <a:t>It goes from </a:t>
            </a:r>
            <a:r>
              <a:rPr lang="en-US" sz="2400" b="1" dirty="0">
                <a:solidFill>
                  <a:schemeClr val="tx1"/>
                </a:solidFill>
              </a:rPr>
              <a:t>None </a:t>
            </a:r>
            <a:r>
              <a:rPr lang="en-US" sz="2400" dirty="0">
                <a:solidFill>
                  <a:schemeClr val="tx1"/>
                </a:solidFill>
              </a:rPr>
              <a:t>to</a:t>
            </a:r>
            <a:r>
              <a:rPr lang="en-US" sz="2400" b="1" dirty="0">
                <a:solidFill>
                  <a:schemeClr val="tx1"/>
                </a:solidFill>
              </a:rPr>
              <a:t> Best</a:t>
            </a:r>
            <a:endParaRPr lang="en-PK" sz="2400" b="1" dirty="0">
              <a:solidFill>
                <a:schemeClr val="tx1"/>
              </a:solidFill>
            </a:endParaRPr>
          </a:p>
        </p:txBody>
      </p:sp>
      <p:sp>
        <p:nvSpPr>
          <p:cNvPr id="12" name="Oval 11">
            <a:extLst>
              <a:ext uri="{FF2B5EF4-FFF2-40B4-BE49-F238E27FC236}">
                <a16:creationId xmlns:a16="http://schemas.microsoft.com/office/drawing/2014/main" id="{20F9DF27-D472-BF4E-D114-4500FEDF188A}"/>
              </a:ext>
            </a:extLst>
          </p:cNvPr>
          <p:cNvSpPr/>
          <p:nvPr/>
        </p:nvSpPr>
        <p:spPr>
          <a:xfrm>
            <a:off x="457200" y="5486400"/>
            <a:ext cx="762000" cy="381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 name="Rectangle 14">
            <a:extLst>
              <a:ext uri="{FF2B5EF4-FFF2-40B4-BE49-F238E27FC236}">
                <a16:creationId xmlns:a16="http://schemas.microsoft.com/office/drawing/2014/main" id="{794435C6-7D16-B015-7214-32707ACC236C}"/>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627800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F6B1-6AA3-9B54-FAD3-51202111E212}"/>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18E76679-1DC6-346A-121F-9CACC3E739C1}"/>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F7B3156C-E8FC-A5FA-02BB-1DFF57151812}"/>
              </a:ext>
            </a:extLst>
          </p:cNvPr>
          <p:cNvPicPr>
            <a:picLocks noChangeAspect="1"/>
          </p:cNvPicPr>
          <p:nvPr/>
        </p:nvPicPr>
        <p:blipFill>
          <a:blip r:embed="rId2"/>
          <a:stretch>
            <a:fillRect/>
          </a:stretch>
        </p:blipFill>
        <p:spPr>
          <a:xfrm>
            <a:off x="-1" y="76200"/>
            <a:ext cx="12192000" cy="6858000"/>
          </a:xfrm>
          <a:prstGeom prst="rect">
            <a:avLst/>
          </a:prstGeom>
        </p:spPr>
      </p:pic>
      <p:sp>
        <p:nvSpPr>
          <p:cNvPr id="7" name="Rectangle 6">
            <a:extLst>
              <a:ext uri="{FF2B5EF4-FFF2-40B4-BE49-F238E27FC236}">
                <a16:creationId xmlns:a16="http://schemas.microsoft.com/office/drawing/2014/main" id="{11FB74A4-AC7B-FBAE-9B1E-B3189414ED67}"/>
              </a:ext>
            </a:extLst>
          </p:cNvPr>
          <p:cNvSpPr/>
          <p:nvPr/>
        </p:nvSpPr>
        <p:spPr>
          <a:xfrm>
            <a:off x="685800" y="5170145"/>
            <a:ext cx="7467600" cy="1066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FF0000"/>
                </a:solidFill>
              </a:rPr>
              <a:t>more functionality we add the bigger the investment we have to make there</a:t>
            </a:r>
            <a:endParaRPr lang="en-PK" sz="2400" dirty="0">
              <a:solidFill>
                <a:srgbClr val="FF0000"/>
              </a:solidFill>
            </a:endParaRPr>
          </a:p>
        </p:txBody>
      </p:sp>
      <p:sp>
        <p:nvSpPr>
          <p:cNvPr id="8" name="Rectangle 7">
            <a:extLst>
              <a:ext uri="{FF2B5EF4-FFF2-40B4-BE49-F238E27FC236}">
                <a16:creationId xmlns:a16="http://schemas.microsoft.com/office/drawing/2014/main" id="{42749ED2-17D6-679A-5984-39D5324FB199}"/>
              </a:ext>
            </a:extLst>
          </p:cNvPr>
          <p:cNvSpPr/>
          <p:nvPr/>
        </p:nvSpPr>
        <p:spPr>
          <a:xfrm>
            <a:off x="304800" y="5334000"/>
            <a:ext cx="381000" cy="1143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Rectangle 8">
            <a:extLst>
              <a:ext uri="{FF2B5EF4-FFF2-40B4-BE49-F238E27FC236}">
                <a16:creationId xmlns:a16="http://schemas.microsoft.com/office/drawing/2014/main" id="{ED2E574D-D169-FAF4-294B-7CF21D105291}"/>
              </a:ext>
            </a:extLst>
          </p:cNvPr>
          <p:cNvSpPr/>
          <p:nvPr/>
        </p:nvSpPr>
        <p:spPr>
          <a:xfrm>
            <a:off x="609600" y="6172200"/>
            <a:ext cx="2133600" cy="53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 name="Rectangle 9">
            <a:extLst>
              <a:ext uri="{FF2B5EF4-FFF2-40B4-BE49-F238E27FC236}">
                <a16:creationId xmlns:a16="http://schemas.microsoft.com/office/drawing/2014/main" id="{433F59AE-9317-DD29-6A05-845A5A961C41}"/>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69375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65A8-ADAD-8FF2-EC30-D39CAECFEF93}"/>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663419D5-F3FE-20FA-8979-CCFAC8D3CC49}"/>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CCE413C1-06A7-68E6-69F0-900B4F5BD396}"/>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AAB3A2C0-F26A-A4E2-524B-8118E298ECAA}"/>
              </a:ext>
            </a:extLst>
          </p:cNvPr>
          <p:cNvSpPr/>
          <p:nvPr/>
        </p:nvSpPr>
        <p:spPr>
          <a:xfrm>
            <a:off x="-381000" y="5410200"/>
            <a:ext cx="6041167" cy="4572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positive side of the dimension</a:t>
            </a:r>
            <a:endParaRPr lang="en-PK" sz="2400" b="1" dirty="0"/>
          </a:p>
        </p:txBody>
      </p:sp>
      <p:sp>
        <p:nvSpPr>
          <p:cNvPr id="7" name="Oval 6">
            <a:extLst>
              <a:ext uri="{FF2B5EF4-FFF2-40B4-BE49-F238E27FC236}">
                <a16:creationId xmlns:a16="http://schemas.microsoft.com/office/drawing/2014/main" id="{244309FB-9F3E-D371-0AB6-9201597BB020}"/>
              </a:ext>
            </a:extLst>
          </p:cNvPr>
          <p:cNvSpPr/>
          <p:nvPr/>
        </p:nvSpPr>
        <p:spPr>
          <a:xfrm>
            <a:off x="76200" y="5795263"/>
            <a:ext cx="1524000" cy="75793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 name="Rectangle 7">
            <a:extLst>
              <a:ext uri="{FF2B5EF4-FFF2-40B4-BE49-F238E27FC236}">
                <a16:creationId xmlns:a16="http://schemas.microsoft.com/office/drawing/2014/main" id="{6C53CCCD-D87B-FC15-D109-5A51BE01BDF2}"/>
              </a:ext>
            </a:extLst>
          </p:cNvPr>
          <p:cNvSpPr/>
          <p:nvPr/>
        </p:nvSpPr>
        <p:spPr>
          <a:xfrm>
            <a:off x="10820400" y="0"/>
            <a:ext cx="12954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53318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TotalTime>
  <Words>2731</Words>
  <Application>Microsoft Office PowerPoint</Application>
  <PresentationFormat>Widescreen</PresentationFormat>
  <Paragraphs>235</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-apple-system</vt:lpstr>
      <vt:lpstr>Arial</vt:lpstr>
      <vt:lpstr>Arial MT</vt:lpstr>
      <vt:lpstr>Calibri</vt:lpstr>
      <vt:lpstr>Calibri Light</vt:lpstr>
      <vt:lpstr>Courier New</vt:lpstr>
      <vt:lpstr>Office Theme</vt:lpstr>
      <vt:lpstr>PowerPoint Presentation</vt:lpstr>
      <vt:lpstr>Agenda</vt:lpstr>
      <vt:lpstr>Kano’s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Selection of elicitation techniques</vt:lpstr>
      <vt:lpstr>Influencing factors regarding the choice of  elicitation techniques</vt:lpstr>
      <vt:lpstr>Influencing factors regarding the choice of  elicitation techniques</vt:lpstr>
      <vt:lpstr>Human influences</vt:lpstr>
      <vt:lpstr>PowerPoint Presentation</vt:lpstr>
      <vt:lpstr>Organizational risk factors</vt:lpstr>
      <vt:lpstr>PowerPoint Presentation</vt:lpstr>
      <vt:lpstr>Level of abstraction</vt:lpstr>
      <vt:lpstr>Combining elicitation techniques</vt:lpstr>
      <vt:lpstr>Classification of elicitation techniques (IREB)</vt:lpstr>
      <vt:lpstr>Survey  Techniques</vt:lpstr>
      <vt:lpstr>Survey  Techniques</vt:lpstr>
      <vt:lpstr>PowerPoint Presentation</vt:lpstr>
      <vt:lpstr>PowerPoint Presentation</vt:lpstr>
      <vt:lpstr>PowerPoint Presentation</vt:lpstr>
      <vt:lpstr>PowerPoint Presentation</vt:lpstr>
      <vt:lpstr>Brainstorming paradox</vt:lpstr>
      <vt:lpstr>PowerPoint Presentation</vt:lpstr>
      <vt:lpstr>Change of perspective:</vt:lpstr>
      <vt:lpstr>PowerPoint Presentation</vt:lpstr>
      <vt:lpstr>PowerPoint Presentation</vt:lpstr>
      <vt:lpstr>Analogy techniques (bionics/bisociations):</vt:lpstr>
      <vt:lpstr>PowerPoint Presentation</vt:lpstr>
      <vt:lpstr>System archaeology</vt:lpstr>
      <vt:lpstr>Perspective-based reading</vt:lpstr>
      <vt:lpstr>PowerPoint Presentation</vt:lpstr>
      <vt:lpstr>PowerPoint Presentation</vt:lpstr>
      <vt:lpstr>PowerPoint Presentation</vt:lpstr>
      <vt:lpstr>PowerPoint Presentation</vt:lpstr>
      <vt:lpstr>Software requirement elicitation  methodologies</vt:lpstr>
      <vt:lpstr>Controlled Requirements Expression (CORE)</vt:lpstr>
      <vt:lpstr>Controlled Requirements Expression (CORE)</vt:lpstr>
      <vt:lpstr>Issue-based information systems (IBIS)</vt:lpstr>
      <vt:lpstr>PowerPoint Presentation</vt:lpstr>
      <vt:lpstr>PowerPoint Presentation</vt:lpstr>
      <vt:lpstr>Feature-Oriented Domain Analysis (FODA)</vt:lpstr>
      <vt:lpstr>PowerPoint Presentation</vt:lpstr>
      <vt:lpstr>Joint Application Development (JAD)</vt:lpstr>
      <vt:lpstr>PowerPoint Presentation</vt:lpstr>
      <vt:lpstr>Quality Function Deployment (QFD)</vt:lpstr>
      <vt:lpstr>PowerPoint Presentation</vt:lpstr>
      <vt:lpstr>Quality Function Deployment (QFD)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shafaqbhatti00@gmail.com</cp:lastModifiedBy>
  <cp:revision>17</cp:revision>
  <dcterms:created xsi:type="dcterms:W3CDTF">2023-09-12T10:34:03Z</dcterms:created>
  <dcterms:modified xsi:type="dcterms:W3CDTF">2023-09-12T12:01:26Z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2018-11-02T00:00:00Z</vt:filetime>
  </property>
  <property fmtid="{D5CDD505-2E9C-101B-9397-08002B2CF9AE}" pid="3" name="Creator">
    <vt:lpwstr>Microsoft® PowerPoint® 2016</vt:lpwstr>
  </property>
  <property fmtid="{D5CDD505-2E9C-101B-9397-08002B2CF9AE}" pid="4" name="LastSaved">
    <vt:filetime>2023-09-12T00:00:00Z</vt:filetime>
  </property>
</Properties>
</file>